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handoutMasterIdLst>
    <p:handoutMasterId r:id="rId19"/>
  </p:handoutMasterIdLst>
  <p:sldIdLst>
    <p:sldId id="734" r:id="rId2"/>
    <p:sldId id="1059" r:id="rId3"/>
    <p:sldId id="1100" r:id="rId4"/>
    <p:sldId id="1086" r:id="rId5"/>
    <p:sldId id="1093" r:id="rId6"/>
    <p:sldId id="1087" r:id="rId7"/>
    <p:sldId id="1094" r:id="rId8"/>
    <p:sldId id="1089" r:id="rId9"/>
    <p:sldId id="1095" r:id="rId10"/>
    <p:sldId id="1084" r:id="rId11"/>
    <p:sldId id="1103" r:id="rId12"/>
    <p:sldId id="1098" r:id="rId13"/>
    <p:sldId id="1078" r:id="rId14"/>
    <p:sldId id="1101" r:id="rId15"/>
    <p:sldId id="1099" r:id="rId16"/>
    <p:sldId id="1097" r:id="rId17"/>
  </p:sldIdLst>
  <p:sldSz cx="12195175" cy="6859588"/>
  <p:notesSz cx="9926638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2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99"/>
    <a:srgbClr val="009644"/>
    <a:srgbClr val="DDE9F7"/>
    <a:srgbClr val="FFFFEB"/>
    <a:srgbClr val="F6E7E6"/>
    <a:srgbClr val="FFFF93"/>
    <a:srgbClr val="ECF9E7"/>
    <a:srgbClr val="F0F3EA"/>
    <a:srgbClr val="DCE6D2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3600" autoAdjust="0"/>
  </p:normalViewPr>
  <p:slideViewPr>
    <p:cSldViewPr>
      <p:cViewPr varScale="1">
        <p:scale>
          <a:sx n="85" d="100"/>
          <a:sy n="85" d="100"/>
        </p:scale>
        <p:origin x="-283" y="-82"/>
      </p:cViewPr>
      <p:guideLst>
        <p:guide orient="horz" pos="2161"/>
        <p:guide orient="horz" pos="2160"/>
        <p:guide orient="horz" pos="2069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5;&#1080;&#1089;&#1100;&#1084;&#1072;\2021%20&#1075;&#1086;&#1076;\12_&#1044;&#1077;&#1082;&#1072;&#1073;&#1088;&#1100;%202021\&#1047;&#1072;&#1089;&#1077;&#1076;&#1072;&#1085;&#1080;&#1077;%20&#1055;&#1088;&#1072;&#1074;&#1080;&#1090;&#1077;&#1083;&#1100;&#1089;&#1090;&#1074;&#1072;%20&#1044;&#1055;&#1054;\&#1055;&#1088;&#1080;&#1082;&#1088;&#1099;&#1090;&#1080;&#107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5;&#1080;&#1089;&#1100;&#1084;&#1072;\2021%20&#1075;&#1086;&#1076;\12_&#1044;&#1077;&#1082;&#1072;&#1073;&#1088;&#1100;%202021\&#1047;&#1072;&#1089;&#1077;&#1076;&#1072;&#1085;&#1080;&#1077;%20&#1055;&#1088;&#1072;&#1074;&#1080;&#1090;&#1077;&#1083;&#1100;&#1089;&#1090;&#1074;&#1072;%20&#1044;&#1055;&#1054;\&#1055;&#1088;&#1080;&#1082;&#1088;&#1099;&#1090;&#1080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654138756993074"/>
          <c:y val="6.8937961695404837E-2"/>
          <c:w val="0.55128033489713812"/>
          <c:h val="0.68136708915581889"/>
        </c:manualLayout>
      </c:layout>
      <c:pie3DChart>
        <c:varyColors val="1"/>
        <c:ser>
          <c:idx val="0"/>
          <c:order val="0"/>
          <c:tx>
            <c:strRef>
              <c:f>ДПК!$I$2:$I$3</c:f>
              <c:strCache>
                <c:ptCount val="1"/>
                <c:pt idx="0">
                  <c:v>Количество населения</c:v>
                </c:pt>
              </c:strCache>
            </c:strRef>
          </c:tx>
          <c:dLbls>
            <c:dLbl>
              <c:idx val="0"/>
              <c:layout>
                <c:manualLayout>
                  <c:x val="-4.7555905125949469E-2"/>
                  <c:y val="6.003099467290828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3 155 913; </a:t>
                    </a:r>
                    <a:r>
                      <a:rPr lang="en-US" sz="1400" b="1" dirty="0" smtClean="0">
                        <a:latin typeface="Arial" pitchFamily="34" charset="0"/>
                        <a:cs typeface="Arial" pitchFamily="34" charset="0"/>
                      </a:rPr>
                      <a:t>78,17</a:t>
                    </a:r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8448688405847437E-3"/>
                  <c:y val="4.117784093556353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798 384; </a:t>
                    </a:r>
                    <a:r>
                      <a:rPr lang="en-US" sz="1400" b="1" dirty="0" smtClean="0">
                        <a:latin typeface="Arial" pitchFamily="34" charset="0"/>
                        <a:cs typeface="Arial" pitchFamily="34" charset="0"/>
                      </a:rPr>
                      <a:t>19,77</a:t>
                    </a:r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Arial" pitchFamily="34" charset="0"/>
                        <a:cs typeface="Arial" pitchFamily="34" charset="0"/>
                      </a:rPr>
                      <a:t>83 314; 2,06%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ДПК!$H$4:$H$9</c:f>
              <c:strCache>
                <c:ptCount val="6"/>
                <c:pt idx="0">
                  <c:v>Подразделениями профессиональной пожарной охраны</c:v>
                </c:pt>
                <c:pt idx="4">
                  <c:v>Подразделениями добровольной пожарной охраны</c:v>
                </c:pt>
                <c:pt idx="5">
                  <c:v>Неприкрыты (превышает нормативное время прибытия)</c:v>
                </c:pt>
              </c:strCache>
            </c:strRef>
          </c:cat>
          <c:val>
            <c:numRef>
              <c:f>ДПК!$I$4:$I$9</c:f>
              <c:numCache>
                <c:formatCode>General</c:formatCode>
                <c:ptCount val="6"/>
                <c:pt idx="0" formatCode="#,##0">
                  <c:v>3155913</c:v>
                </c:pt>
                <c:pt idx="4" formatCode="#,##0">
                  <c:v>798384</c:v>
                </c:pt>
                <c:pt idx="5" formatCode="#,##0">
                  <c:v>83314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895649540352188"/>
          <c:y val="0"/>
          <c:w val="0.61707421630532633"/>
          <c:h val="0.93140989091422544"/>
        </c:manualLayout>
      </c:layout>
      <c:pie3DChart>
        <c:varyColors val="1"/>
        <c:ser>
          <c:idx val="0"/>
          <c:order val="0"/>
          <c:tx>
            <c:strRef>
              <c:f>ДПК!$N$2:$N$3</c:f>
              <c:strCache>
                <c:ptCount val="1"/>
                <c:pt idx="0">
                  <c:v>Количество пожаров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Arial" pitchFamily="34" charset="0"/>
                        <a:cs typeface="Arial" pitchFamily="34" charset="0"/>
                      </a:rPr>
                      <a:t>10688, 100%</a:t>
                    </a:r>
                    <a:endParaRPr lang="en-US" dirty="0"/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2 601; 24,34%</a:t>
                    </a: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ДПК!$M$4:$M$8</c:f>
              <c:strCache>
                <c:ptCount val="5"/>
                <c:pt idx="0">
                  <c:v>Подразделениями профессиональной пожарной охраны</c:v>
                </c:pt>
                <c:pt idx="4">
                  <c:v>Подразделениями добровольной пожарной охраны</c:v>
                </c:pt>
              </c:strCache>
            </c:strRef>
          </c:cat>
          <c:val>
            <c:numRef>
              <c:f>ДПК!$N$4:$N$8</c:f>
              <c:numCache>
                <c:formatCode>General</c:formatCode>
                <c:ptCount val="5"/>
                <c:pt idx="0" formatCode="#,##0">
                  <c:v>8087</c:v>
                </c:pt>
                <c:pt idx="4" formatCode="#,##0">
                  <c:v>2601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4301807" cy="342900"/>
          </a:xfrm>
          <a:prstGeom prst="rect">
            <a:avLst/>
          </a:prstGeom>
        </p:spPr>
        <p:txBody>
          <a:bodyPr vert="horz" lIns="90972" tIns="45485" rIns="90972" bIns="454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252" y="1"/>
            <a:ext cx="4301806" cy="342900"/>
          </a:xfrm>
          <a:prstGeom prst="rect">
            <a:avLst/>
          </a:prstGeom>
        </p:spPr>
        <p:txBody>
          <a:bodyPr vert="horz" lIns="90972" tIns="45485" rIns="90972" bIns="454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7" y="6513514"/>
            <a:ext cx="4301807" cy="342900"/>
          </a:xfrm>
          <a:prstGeom prst="rect">
            <a:avLst/>
          </a:prstGeom>
        </p:spPr>
        <p:txBody>
          <a:bodyPr vert="horz" lIns="90972" tIns="45485" rIns="90972" bIns="454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252" y="6513514"/>
            <a:ext cx="4301806" cy="342900"/>
          </a:xfrm>
          <a:prstGeom prst="rect">
            <a:avLst/>
          </a:prstGeom>
        </p:spPr>
        <p:txBody>
          <a:bodyPr vert="horz" lIns="90972" tIns="45485" rIns="90972" bIns="454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301807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72" tIns="45485" rIns="90972" bIns="4548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252" y="1"/>
            <a:ext cx="4301806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72" tIns="45485" rIns="90972" bIns="4548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78113" y="514350"/>
            <a:ext cx="4570412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456" y="3257554"/>
            <a:ext cx="7941310" cy="3086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72" tIns="45485" rIns="90972" bIns="45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513514"/>
            <a:ext cx="4301807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72" tIns="45485" rIns="90972" bIns="4548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252" y="6513514"/>
            <a:ext cx="4301806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72" tIns="45485" rIns="90972" bIns="4548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31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39B6-8D60-4B30-A175-CDDD447524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4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39B6-8D60-4B30-A175-CDDD4475244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4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39B6-8D60-4B30-A175-CDDD4475244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4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39B6-8D60-4B30-A175-CDDD4475244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4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39B6-8D60-4B30-A175-CDDD4475244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4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6525" y="514350"/>
            <a:ext cx="4573588" cy="2571750"/>
          </a:xfrm>
          <a:prstGeom prst="rect">
            <a:avLst/>
          </a:prstGeom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991949" y="3258009"/>
            <a:ext cx="7941814" cy="3085511"/>
          </a:xfrm>
          <a:prstGeom prst="rect">
            <a:avLst/>
          </a:prstGeom>
        </p:spPr>
        <p:txBody>
          <a:bodyPr lIns="92520" tIns="46080" rIns="92520" bIns="4608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80" name="TextShape 3"/>
          <p:cNvSpPr txBox="1"/>
          <p:nvPr/>
        </p:nvSpPr>
        <p:spPr>
          <a:xfrm>
            <a:off x="5621734" y="6513555"/>
            <a:ext cx="4301902" cy="343026"/>
          </a:xfrm>
          <a:prstGeom prst="rect">
            <a:avLst/>
          </a:prstGeom>
          <a:noFill/>
          <a:ln>
            <a:noFill/>
          </a:ln>
        </p:spPr>
        <p:txBody>
          <a:bodyPr lIns="92520" tIns="46080" rIns="9252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687BAF9-7EF3-4A2B-AC44-B806B688440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011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759" y="1600572"/>
            <a:ext cx="10975658" cy="4527011"/>
          </a:xfrm>
        </p:spPr>
        <p:txBody>
          <a:bodyPr rtlCol="0">
            <a:normAutofit/>
          </a:bodyPr>
          <a:lstStyle/>
          <a:p>
            <a:pPr lvl="0"/>
            <a:r>
              <a:rPr lang="ru-RU" noProof="0" dirty="0" smtClean="0"/>
              <a:t>Вставка диаграммы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759" y="6246672"/>
            <a:ext cx="2845541" cy="47636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CF2E8-8B2C-4D93-A959-341065C2A6CB}" type="datetime1">
              <a:rPr lang="ru-RU" smtClean="0"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685" y="6246672"/>
            <a:ext cx="3861805" cy="47636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9875" y="6246672"/>
            <a:ext cx="2845541" cy="47636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E94B4-AB0B-489F-B36E-5B8C64B903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31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1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gif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23.jpe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30.jpeg"/><Relationship Id="rId5" Type="http://schemas.openxmlformats.org/officeDocument/2006/relationships/image" Target="../media/image25.png"/><Relationship Id="rId10" Type="http://schemas.openxmlformats.org/officeDocument/2006/relationships/image" Target="../media/image29.jpeg"/><Relationship Id="rId4" Type="http://schemas.microsoft.com/office/2007/relationships/hdphoto" Target="../media/hdphoto3.wdp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507" y="3429005"/>
            <a:ext cx="5756821" cy="2952327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565667" y="4680001"/>
            <a:ext cx="4500000" cy="10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6" rIns="91416" bIns="4570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КОМИТЕТА РЕСПУБЛИКИ БАШКОРТОСТАН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ЧРЕЗВЫЧАЙНЫМ СИТУАЦИЯМ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77507" y="3489774"/>
            <a:ext cx="5760640" cy="83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6" rIns="91416" bIns="4570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Гумеров 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Фарит Рифович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4284"/>
            <a:ext cx="12195175" cy="6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ГОСУДАРСТВЕННЫЙ  КОМИТЕТ  РЕСПУБЛИКИ  БАШКОРТОСТАН </a:t>
            </a:r>
            <a:b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ЧРЕЗВЫЧАЙНЫМ  СИТУАЦИЯМ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36951" y="1589727"/>
            <a:ext cx="11521281" cy="10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6" rIns="91416" bIns="4570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мерах по поддержке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подразделений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добровольной пожарной охраны </a:t>
            </a: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Республики Башкортостан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077" y="1176540"/>
            <a:ext cx="1512168" cy="166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16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428383" y="981522"/>
            <a:ext cx="4789884" cy="417718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Получена лицензия МЧС России:</a:t>
            </a:r>
            <a:endParaRPr lang="ru-RU" sz="2000" b="1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77708" y="1780714"/>
            <a:ext cx="4896258" cy="109602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870" tIns="54435" rIns="108870" bIns="54435" rtlCol="0" anchor="ctr"/>
          <a:lstStyle/>
          <a:p>
            <a:pPr algn="ctr"/>
            <a:endParaRPr lang="ru-RU" sz="1600" dirty="0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5779" y="1757220"/>
            <a:ext cx="4369396" cy="1094818"/>
          </a:xfrm>
          <a:prstGeom prst="rect">
            <a:avLst/>
          </a:prstGeom>
          <a:noFill/>
        </p:spPr>
        <p:txBody>
          <a:bodyPr wrap="square" lIns="108870" tIns="54435" rIns="108870" bIns="54435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монтажу, техническому обслуживанию и ремонту средств обеспечения пожарной безопасности зданий и сооружений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81390" y="1050282"/>
            <a:ext cx="5745012" cy="1648824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Источники финансирования: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собственные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средства;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средства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поддержки, оказываемой органами государственной власти и органами местного самоуправления общественным объединениям пожарной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охраны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203" y="101559"/>
            <a:ext cx="11955763" cy="663939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sz="1800" b="1" cap="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местное общественное учреждение муниципального района Ишимбайский район Республики Башкортостан «</a:t>
            </a:r>
            <a:r>
              <a:rPr lang="ru-RU" sz="1800" b="1" cap="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Ишимбайская</a:t>
            </a:r>
            <a:r>
              <a:rPr lang="ru-RU" sz="1800" b="1" cap="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добровольная пожарная команда»</a:t>
            </a:r>
          </a:p>
        </p:txBody>
      </p:sp>
      <p:sp>
        <p:nvSpPr>
          <p:cNvPr id="2" name="AutoShape 2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719004" y="6498659"/>
            <a:ext cx="499263" cy="365210"/>
          </a:xfrm>
        </p:spPr>
        <p:txBody>
          <a:bodyPr vert="horz" lIns="108878" tIns="54439" rIns="108878" bIns="54439" rtlCol="0" anchor="ctr"/>
          <a:lstStyle/>
          <a:p>
            <a:fld id="{148ECE58-DD8F-41A7-82C0-941C977FA5B8}" type="slidenum">
              <a:rPr lang="ru-RU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https://www.bankgorodov.ru/public/photos/coa/109_b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" y="1299725"/>
            <a:ext cx="1263015" cy="157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008440" y="1330311"/>
            <a:ext cx="1913683" cy="492459"/>
          </a:xfrm>
          <a:prstGeom prst="rect">
            <a:avLst/>
          </a:prstGeom>
        </p:spPr>
        <p:txBody>
          <a:bodyPr wrap="square" lIns="121936" tIns="60968" rIns="121936" bIns="60968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2019 год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9" name="Picture 11" descr="https://media.istockphoto.com/vectors/call-at-the-fire-brigade-line-icon-danger-alarm-outline-style-on-vector-id1217780620?k=6&amp;m=1217780620&amp;s=612x612&amp;w=0&amp;h=Sq2Ap-BIprJzHL6RqxrlCzKy319bqiQj7duyu3Jcyhs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69" l="2451" r="99020">
                        <a14:foregroundMark x1="20261" y1="12255" x2="20261" y2="12255"/>
                        <a14:foregroundMark x1="25654" y1="16667" x2="25654" y2="16667"/>
                        <a14:foregroundMark x1="29575" y1="19118" x2="29575" y2="19118"/>
                        <a14:foregroundMark x1="56209" y1="42320" x2="56209" y2="42320"/>
                        <a14:foregroundMark x1="80229" y1="23529" x2="80229" y2="23529"/>
                        <a14:foregroundMark x1="81699" y1="19608" x2="81699" y2="19608"/>
                        <a14:foregroundMark x1="86601" y1="15196" x2="86601" y2="15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33" y="1917626"/>
            <a:ext cx="846770" cy="84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7195033" y="4468763"/>
            <a:ext cx="4878933" cy="2057375"/>
          </a:xfrm>
          <a:prstGeom prst="rect">
            <a:avLst/>
          </a:prstGeom>
          <a:solidFill>
            <a:srgbClr val="FF99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870" tIns="54435" rIns="108870" bIns="54435" rtlCol="0" anchor="ctr"/>
          <a:lstStyle/>
          <a:p>
            <a:pPr algn="ctr"/>
            <a:endParaRPr lang="ru-RU" sz="1600" dirty="0"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23593" y="4446435"/>
            <a:ext cx="5294674" cy="2079703"/>
          </a:xfrm>
          <a:prstGeom prst="rect">
            <a:avLst/>
          </a:prstGeom>
          <a:noFill/>
        </p:spPr>
        <p:txBody>
          <a:bodyPr wrap="square" lIns="108870" tIns="54435" rIns="108870" bIns="54435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страхование членов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добровольной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пожарной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команды; 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регистрация техники; 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технических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осмотров;                    покупка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горюче-смазочных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материалов; обслуживание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ремонт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автомобилей;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приобретение обмундирования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и пожарно-технического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вооружения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61883" y="3640404"/>
            <a:ext cx="3251205" cy="725494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счет собственных средств с 2020 года:</a:t>
            </a:r>
            <a:endParaRPr lang="ru-RU" sz="2000" b="1" u="sng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1" name="Picture 13" descr="https://img2.freepng.ru/20180919/kix/kisspng-firefighters-helmet-ruby-el-coche-de-bomberos-d-5ba20a20ead824.97829841153734608096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95" y="3645818"/>
            <a:ext cx="808940" cy="80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9265939" y="2997747"/>
            <a:ext cx="956842" cy="720080"/>
          </a:xfrm>
          <a:prstGeom prst="downArrow">
            <a:avLst>
              <a:gd name="adj1" fmla="val 50000"/>
              <a:gd name="adj2" fmla="val 57293"/>
            </a:avLst>
          </a:prstGeom>
          <a:solidFill>
            <a:srgbClr val="00B050"/>
          </a:solidFill>
          <a:ln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AutoShape 15" descr="blob:https://web.whatsapp.com/6c789fbf-d384-4353-b10b-132ac9cf586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15310" r="14741" b="24227"/>
          <a:stretch/>
        </p:blipFill>
        <p:spPr bwMode="auto">
          <a:xfrm>
            <a:off x="2716072" y="5153428"/>
            <a:ext cx="2232248" cy="137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8" descr="blob:https://web.whatsapp.com/aef8c4fe-213a-4078-976c-88454881cac7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1633567" y="3429794"/>
            <a:ext cx="4786445" cy="378355"/>
          </a:xfrm>
          <a:prstGeom prst="roundRect">
            <a:avLst>
              <a:gd name="adj" fmla="val 251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2865" tIns="54439" rIns="42865" bIns="54439" anchor="ctr">
            <a:no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algn="ctr"/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из бюджета района 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328254" y="3917201"/>
            <a:ext cx="3456383" cy="535824"/>
          </a:xfrm>
          <a:prstGeom prst="rect">
            <a:avLst/>
          </a:prstGeom>
        </p:spPr>
        <p:txBody>
          <a:bodyPr wrap="square" lIns="103921" tIns="51961" rIns="103921" bIns="51961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- 14,8 млн. рублей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20500" y="3886144"/>
            <a:ext cx="1907753" cy="535824"/>
          </a:xfrm>
          <a:prstGeom prst="rect">
            <a:avLst/>
          </a:prstGeom>
          <a:noFill/>
        </p:spPr>
        <p:txBody>
          <a:bodyPr wrap="square" lIns="103921" tIns="51961" rIns="103921" bIns="51961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2019 год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3683810" y="2852039"/>
            <a:ext cx="683445" cy="484704"/>
          </a:xfrm>
          <a:prstGeom prst="downArrow">
            <a:avLst>
              <a:gd name="adj1" fmla="val 50000"/>
              <a:gd name="adj2" fmla="val 57293"/>
            </a:avLst>
          </a:prstGeom>
          <a:solidFill>
            <a:srgbClr val="00B050"/>
          </a:solidFill>
          <a:ln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328254" y="4648661"/>
            <a:ext cx="3456383" cy="535824"/>
          </a:xfrm>
          <a:prstGeom prst="rect">
            <a:avLst/>
          </a:prstGeom>
        </p:spPr>
        <p:txBody>
          <a:bodyPr wrap="square" lIns="103921" tIns="51961" rIns="103921" bIns="51961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- 13,3 млн. рублей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20500" y="4248223"/>
            <a:ext cx="1921976" cy="535824"/>
          </a:xfrm>
          <a:prstGeom prst="rect">
            <a:avLst/>
          </a:prstGeom>
          <a:noFill/>
        </p:spPr>
        <p:txBody>
          <a:bodyPr wrap="square" lIns="103921" tIns="51961" rIns="103921" bIns="51961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2020 год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342476" y="4279280"/>
            <a:ext cx="3456383" cy="535824"/>
          </a:xfrm>
          <a:prstGeom prst="rect">
            <a:avLst/>
          </a:prstGeom>
        </p:spPr>
        <p:txBody>
          <a:bodyPr wrap="square" lIns="103921" tIns="51961" rIns="103921" bIns="51961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- 12,0 млн. рублей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96682" y="4597065"/>
            <a:ext cx="1931572" cy="535824"/>
          </a:xfrm>
          <a:prstGeom prst="rect">
            <a:avLst/>
          </a:prstGeom>
          <a:noFill/>
        </p:spPr>
        <p:txBody>
          <a:bodyPr wrap="square" lIns="103921" tIns="51961" rIns="103921" bIns="51961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2021 год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1" descr="blob:https://web.whatsapp.com/914a6f4c-95d9-4d14-9140-f4ca186d437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2" y="5140801"/>
            <a:ext cx="1889185" cy="141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93" y="5137879"/>
            <a:ext cx="2137891" cy="139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7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5175" cy="981522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ДОГОВОРНАЯ ДЕЯТЕЛЬНОСТЬ </a:t>
            </a: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МОУ 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«ИШИМБАЙСКАЯ ДОБРОВОЛЬНАЯ ПОЖАРНАЯ КОМАНДА»</a:t>
            </a: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2020-2021 ГОДАХ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483746"/>
              </p:ext>
            </p:extLst>
          </p:nvPr>
        </p:nvGraphicFramePr>
        <p:xfrm>
          <a:off x="552971" y="1541726"/>
          <a:ext cx="11377264" cy="4862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643"/>
                <a:gridCol w="8069335"/>
                <a:gridCol w="2136286"/>
              </a:tblGrid>
              <a:tr h="6276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№№ </a:t>
                      </a:r>
                      <a:b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п/п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работ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руб.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4146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АПС* и СОУЭ* в 2020 году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1 857 000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64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ПАК «Стрелец-Мониторинг» в 2020 году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2 078 400 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461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АПС и СОУЭ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в 2021 году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1 238 000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64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ПАК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«Стрелец-Мониторинг» в 2021 году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1 212 400 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64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«тревожной кнопки» в 2020 и 2021 годах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575 700 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78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Обслуживанию охранной сигнализации в 8 образовательных учреждениях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квартале 2021 года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63 600 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78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Капитальный ремонт АПС и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СОУЭ в 14 образовательных </a:t>
                      </a:r>
                      <a:r>
                        <a:rPr lang="ru-RU" sz="1600" b="1" baseline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учреждениях </a:t>
                      </a:r>
                    </a:p>
                    <a:p>
                      <a:r>
                        <a:rPr lang="ru-RU" sz="1600" b="1" baseline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2020-2021 годах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4 738 272 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23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Частичный ремонт системы АПС в 16 образовательных учреждениях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8782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11 763 372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7027" y="1114534"/>
            <a:ext cx="1024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Работы, выполненные МОУ «</a:t>
            </a:r>
            <a:r>
              <a:rPr lang="ru-RU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Ишимбайская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добровольная пожарная команда»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987" y="6362958"/>
            <a:ext cx="11233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АПС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автоматическая пожарная сигнализация; СОУЭ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оповещения и управления эвакуацией</a:t>
            </a:r>
          </a:p>
        </p:txBody>
      </p:sp>
    </p:spTree>
    <p:extLst>
      <p:ext uri="{BB962C8B-B14F-4D97-AF65-F5344CB8AC3E}">
        <p14:creationId xmlns:p14="http://schemas.microsoft.com/office/powerpoint/2010/main" val="347769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67000" y="4221882"/>
            <a:ext cx="6669466" cy="417718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Направления деятельности:</a:t>
            </a:r>
            <a:endParaRPr lang="ru-RU" sz="2000" b="1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3704" y="4757327"/>
            <a:ext cx="5362380" cy="9710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870" tIns="54435" rIns="108870" bIns="54435" rtlCol="0" anchor="ctr"/>
          <a:lstStyle/>
          <a:p>
            <a:pPr algn="ctr"/>
            <a:endParaRPr lang="ru-RU" sz="1600" dirty="0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5741" y="4733833"/>
            <a:ext cx="4617870" cy="1094818"/>
          </a:xfrm>
          <a:prstGeom prst="rect">
            <a:avLst/>
          </a:prstGeom>
          <a:noFill/>
        </p:spPr>
        <p:txBody>
          <a:bodyPr wrap="square" lIns="108870" tIns="54435" rIns="108870" bIns="54435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Монтаж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техническое обслуживание, ремонт средств обеспечения пожарной безопасности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зданий,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 противопожарного водоснабжения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63412" y="4757327"/>
            <a:ext cx="5394815" cy="9710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8870" tIns="54435" rIns="108870" bIns="54435" rtlCol="0" anchor="ctr"/>
          <a:lstStyle/>
          <a:p>
            <a:pPr algn="ctr"/>
            <a:endParaRPr lang="ru-RU" sz="1600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9795" y="4925953"/>
            <a:ext cx="3590023" cy="602376"/>
          </a:xfrm>
          <a:prstGeom prst="rect">
            <a:avLst/>
          </a:prstGeom>
          <a:noFill/>
        </p:spPr>
        <p:txBody>
          <a:bodyPr wrap="square" lIns="108870" tIns="54435" rIns="108870" bIns="54435" rtlCol="0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Испытание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пожарных лестниц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ограждений кровли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3703" y="5813953"/>
            <a:ext cx="5362382" cy="8485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8870" tIns="54435" rIns="108870" bIns="54435" rtlCol="0">
            <a:noAutofit/>
          </a:bodyPr>
          <a:lstStyle/>
          <a:p>
            <a:pPr lvl="0"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63411" y="5813953"/>
            <a:ext cx="5394814" cy="8485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8870" tIns="54435" rIns="108870" bIns="54435" rtlCol="0" anchor="ctr"/>
          <a:lstStyle/>
          <a:p>
            <a:pPr algn="ctr"/>
            <a:endParaRPr lang="ru-RU" sz="1600" dirty="0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3731" y="5950074"/>
            <a:ext cx="4577218" cy="602376"/>
          </a:xfrm>
          <a:prstGeom prst="rect">
            <a:avLst/>
          </a:prstGeom>
          <a:noFill/>
        </p:spPr>
        <p:txBody>
          <a:bodyPr wrap="square" lIns="108870" tIns="54435" rIns="108870" bIns="54435" rtlCol="0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Услуги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очистке водной акватории пляжей и поисковые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работы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7753" y="5995770"/>
            <a:ext cx="4275744" cy="602376"/>
          </a:xfrm>
          <a:prstGeom prst="rect">
            <a:avLst/>
          </a:prstGeom>
          <a:noFill/>
        </p:spPr>
        <p:txBody>
          <a:bodyPr wrap="square" lIns="108870" tIns="54435" rIns="108870" bIns="54435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Обучение по программам пожарно-технического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минимума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4" descr="http://excelhometuition.com/img/logo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5" y="5878066"/>
            <a:ext cx="1032918" cy="76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9635" y="4797946"/>
            <a:ext cx="1033567" cy="8583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53918" y="5806058"/>
            <a:ext cx="983829" cy="817124"/>
          </a:xfrm>
          <a:prstGeom prst="rect">
            <a:avLst/>
          </a:prstGeom>
        </p:spPr>
      </p:pic>
      <p:sp>
        <p:nvSpPr>
          <p:cNvPr id="23" name="Freeform 13"/>
          <p:cNvSpPr>
            <a:spLocks noEditPoints="1"/>
          </p:cNvSpPr>
          <p:nvPr/>
        </p:nvSpPr>
        <p:spPr bwMode="auto">
          <a:xfrm>
            <a:off x="816750" y="4954437"/>
            <a:ext cx="960357" cy="653610"/>
          </a:xfrm>
          <a:custGeom>
            <a:avLst/>
            <a:gdLst>
              <a:gd name="T0" fmla="*/ 132 w 134"/>
              <a:gd name="T1" fmla="*/ 16 h 118"/>
              <a:gd name="T2" fmla="*/ 120 w 134"/>
              <a:gd name="T3" fmla="*/ 4 h 118"/>
              <a:gd name="T4" fmla="*/ 115 w 134"/>
              <a:gd name="T5" fmla="*/ 4 h 118"/>
              <a:gd name="T6" fmla="*/ 113 w 134"/>
              <a:gd name="T7" fmla="*/ 8 h 118"/>
              <a:gd name="T8" fmla="*/ 111 w 134"/>
              <a:gd name="T9" fmla="*/ 8 h 118"/>
              <a:gd name="T10" fmla="*/ 111 w 134"/>
              <a:gd name="T11" fmla="*/ 8 h 118"/>
              <a:gd name="T12" fmla="*/ 80 w 134"/>
              <a:gd name="T13" fmla="*/ 39 h 118"/>
              <a:gd name="T14" fmla="*/ 78 w 134"/>
              <a:gd name="T15" fmla="*/ 47 h 118"/>
              <a:gd name="T16" fmla="*/ 82 w 134"/>
              <a:gd name="T17" fmla="*/ 50 h 118"/>
              <a:gd name="T18" fmla="*/ 82 w 134"/>
              <a:gd name="T19" fmla="*/ 50 h 118"/>
              <a:gd name="T20" fmla="*/ 82 w 134"/>
              <a:gd name="T21" fmla="*/ 50 h 118"/>
              <a:gd name="T22" fmla="*/ 75 w 134"/>
              <a:gd name="T23" fmla="*/ 57 h 118"/>
              <a:gd name="T24" fmla="*/ 53 w 134"/>
              <a:gd name="T25" fmla="*/ 35 h 118"/>
              <a:gd name="T26" fmla="*/ 46 w 134"/>
              <a:gd name="T27" fmla="*/ 9 h 118"/>
              <a:gd name="T28" fmla="*/ 21 w 134"/>
              <a:gd name="T29" fmla="*/ 2 h 118"/>
              <a:gd name="T30" fmla="*/ 36 w 134"/>
              <a:gd name="T31" fmla="*/ 17 h 118"/>
              <a:gd name="T32" fmla="*/ 32 w 134"/>
              <a:gd name="T33" fmla="*/ 32 h 118"/>
              <a:gd name="T34" fmla="*/ 17 w 134"/>
              <a:gd name="T35" fmla="*/ 36 h 118"/>
              <a:gd name="T36" fmla="*/ 2 w 134"/>
              <a:gd name="T37" fmla="*/ 21 h 118"/>
              <a:gd name="T38" fmla="*/ 9 w 134"/>
              <a:gd name="T39" fmla="*/ 46 h 118"/>
              <a:gd name="T40" fmla="*/ 36 w 134"/>
              <a:gd name="T41" fmla="*/ 53 h 118"/>
              <a:gd name="T42" fmla="*/ 36 w 134"/>
              <a:gd name="T43" fmla="*/ 53 h 118"/>
              <a:gd name="T44" fmla="*/ 58 w 134"/>
              <a:gd name="T45" fmla="*/ 74 h 118"/>
              <a:gd name="T46" fmla="*/ 37 w 134"/>
              <a:gd name="T47" fmla="*/ 95 h 118"/>
              <a:gd name="T48" fmla="*/ 36 w 134"/>
              <a:gd name="T49" fmla="*/ 94 h 118"/>
              <a:gd name="T50" fmla="*/ 30 w 134"/>
              <a:gd name="T51" fmla="*/ 99 h 118"/>
              <a:gd name="T52" fmla="*/ 20 w 134"/>
              <a:gd name="T53" fmla="*/ 114 h 118"/>
              <a:gd name="T54" fmla="*/ 23 w 134"/>
              <a:gd name="T55" fmla="*/ 116 h 118"/>
              <a:gd name="T56" fmla="*/ 38 w 134"/>
              <a:gd name="T57" fmla="*/ 107 h 118"/>
              <a:gd name="T58" fmla="*/ 43 w 134"/>
              <a:gd name="T59" fmla="*/ 101 h 118"/>
              <a:gd name="T60" fmla="*/ 42 w 134"/>
              <a:gd name="T61" fmla="*/ 100 h 118"/>
              <a:gd name="T62" fmla="*/ 62 w 134"/>
              <a:gd name="T63" fmla="*/ 79 h 118"/>
              <a:gd name="T64" fmla="*/ 98 w 134"/>
              <a:gd name="T65" fmla="*/ 114 h 118"/>
              <a:gd name="T66" fmla="*/ 106 w 134"/>
              <a:gd name="T67" fmla="*/ 118 h 118"/>
              <a:gd name="T68" fmla="*/ 115 w 134"/>
              <a:gd name="T69" fmla="*/ 114 h 118"/>
              <a:gd name="T70" fmla="*/ 115 w 134"/>
              <a:gd name="T71" fmla="*/ 97 h 118"/>
              <a:gd name="T72" fmla="*/ 80 w 134"/>
              <a:gd name="T73" fmla="*/ 62 h 118"/>
              <a:gd name="T74" fmla="*/ 87 w 134"/>
              <a:gd name="T75" fmla="*/ 55 h 118"/>
              <a:gd name="T76" fmla="*/ 90 w 134"/>
              <a:gd name="T77" fmla="*/ 58 h 118"/>
              <a:gd name="T78" fmla="*/ 97 w 134"/>
              <a:gd name="T79" fmla="*/ 56 h 118"/>
              <a:gd name="T80" fmla="*/ 127 w 134"/>
              <a:gd name="T81" fmla="*/ 26 h 118"/>
              <a:gd name="T82" fmla="*/ 128 w 134"/>
              <a:gd name="T83" fmla="*/ 25 h 118"/>
              <a:gd name="T84" fmla="*/ 128 w 134"/>
              <a:gd name="T85" fmla="*/ 25 h 118"/>
              <a:gd name="T86" fmla="*/ 129 w 134"/>
              <a:gd name="T87" fmla="*/ 23 h 118"/>
              <a:gd name="T88" fmla="*/ 132 w 134"/>
              <a:gd name="T89" fmla="*/ 22 h 118"/>
              <a:gd name="T90" fmla="*/ 132 w 134"/>
              <a:gd name="T91" fmla="*/ 16 h 118"/>
              <a:gd name="T92" fmla="*/ 108 w 134"/>
              <a:gd name="T93" fmla="*/ 103 h 118"/>
              <a:gd name="T94" fmla="*/ 112 w 134"/>
              <a:gd name="T95" fmla="*/ 108 h 118"/>
              <a:gd name="T96" fmla="*/ 108 w 134"/>
              <a:gd name="T97" fmla="*/ 112 h 118"/>
              <a:gd name="T98" fmla="*/ 103 w 134"/>
              <a:gd name="T99" fmla="*/ 108 h 118"/>
              <a:gd name="T100" fmla="*/ 108 w 134"/>
              <a:gd name="T101" fmla="*/ 103 h 118"/>
              <a:gd name="T102" fmla="*/ 90 w 134"/>
              <a:gd name="T103" fmla="*/ 41 h 118"/>
              <a:gd name="T104" fmla="*/ 88 w 134"/>
              <a:gd name="T105" fmla="*/ 39 h 118"/>
              <a:gd name="T106" fmla="*/ 111 w 134"/>
              <a:gd name="T107" fmla="*/ 16 h 118"/>
              <a:gd name="T108" fmla="*/ 113 w 134"/>
              <a:gd name="T109" fmla="*/ 18 h 118"/>
              <a:gd name="T110" fmla="*/ 90 w 134"/>
              <a:gd name="T111" fmla="*/ 41 h 118"/>
              <a:gd name="T112" fmla="*/ 98 w 134"/>
              <a:gd name="T113" fmla="*/ 48 h 118"/>
              <a:gd name="T114" fmla="*/ 96 w 134"/>
              <a:gd name="T115" fmla="*/ 46 h 118"/>
              <a:gd name="T116" fmla="*/ 118 w 134"/>
              <a:gd name="T117" fmla="*/ 23 h 118"/>
              <a:gd name="T118" fmla="*/ 120 w 134"/>
              <a:gd name="T119" fmla="*/ 25 h 118"/>
              <a:gd name="T120" fmla="*/ 98 w 134"/>
              <a:gd name="T121" fmla="*/ 4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8">
                <a:moveTo>
                  <a:pt x="132" y="16"/>
                </a:moveTo>
                <a:cubicBezTo>
                  <a:pt x="120" y="4"/>
                  <a:pt x="120" y="4"/>
                  <a:pt x="120" y="4"/>
                </a:cubicBezTo>
                <a:cubicBezTo>
                  <a:pt x="119" y="2"/>
                  <a:pt x="116" y="2"/>
                  <a:pt x="115" y="4"/>
                </a:cubicBezTo>
                <a:cubicBezTo>
                  <a:pt x="114" y="5"/>
                  <a:pt x="113" y="6"/>
                  <a:pt x="113" y="8"/>
                </a:cubicBezTo>
                <a:cubicBezTo>
                  <a:pt x="113" y="8"/>
                  <a:pt x="112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80" y="39"/>
                  <a:pt x="80" y="39"/>
                  <a:pt x="80" y="39"/>
                </a:cubicBezTo>
                <a:cubicBezTo>
                  <a:pt x="81" y="42"/>
                  <a:pt x="80" y="44"/>
                  <a:pt x="78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5" y="57"/>
                  <a:pt x="75" y="57"/>
                  <a:pt x="75" y="57"/>
                </a:cubicBezTo>
                <a:cubicBezTo>
                  <a:pt x="53" y="35"/>
                  <a:pt x="53" y="35"/>
                  <a:pt x="53" y="35"/>
                </a:cubicBezTo>
                <a:cubicBezTo>
                  <a:pt x="56" y="26"/>
                  <a:pt x="53" y="16"/>
                  <a:pt x="46" y="9"/>
                </a:cubicBezTo>
                <a:cubicBezTo>
                  <a:pt x="39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39"/>
                  <a:pt x="9" y="46"/>
                </a:cubicBezTo>
                <a:cubicBezTo>
                  <a:pt x="16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58" y="74"/>
                  <a:pt x="58" y="74"/>
                  <a:pt x="58" y="74"/>
                </a:cubicBezTo>
                <a:cubicBezTo>
                  <a:pt x="37" y="95"/>
                  <a:pt x="37" y="95"/>
                  <a:pt x="37" y="95"/>
                </a:cubicBezTo>
                <a:cubicBezTo>
                  <a:pt x="36" y="94"/>
                  <a:pt x="36" y="94"/>
                  <a:pt x="36" y="94"/>
                </a:cubicBezTo>
                <a:cubicBezTo>
                  <a:pt x="30" y="99"/>
                  <a:pt x="30" y="99"/>
                  <a:pt x="30" y="99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38" y="107"/>
                  <a:pt x="38" y="107"/>
                  <a:pt x="38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2" y="79"/>
                  <a:pt x="62" y="79"/>
                  <a:pt x="62" y="79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3" y="118"/>
                  <a:pt x="106" y="118"/>
                </a:cubicBezTo>
                <a:cubicBezTo>
                  <a:pt x="110" y="118"/>
                  <a:pt x="113" y="117"/>
                  <a:pt x="115" y="114"/>
                </a:cubicBezTo>
                <a:cubicBezTo>
                  <a:pt x="120" y="110"/>
                  <a:pt x="120" y="102"/>
                  <a:pt x="115" y="97"/>
                </a:cubicBezTo>
                <a:cubicBezTo>
                  <a:pt x="80" y="62"/>
                  <a:pt x="80" y="62"/>
                  <a:pt x="80" y="62"/>
                </a:cubicBezTo>
                <a:cubicBezTo>
                  <a:pt x="87" y="55"/>
                  <a:pt x="87" y="55"/>
                  <a:pt x="87" y="55"/>
                </a:cubicBezTo>
                <a:cubicBezTo>
                  <a:pt x="90" y="58"/>
                  <a:pt x="90" y="58"/>
                  <a:pt x="90" y="58"/>
                </a:cubicBezTo>
                <a:cubicBezTo>
                  <a:pt x="92" y="56"/>
                  <a:pt x="95" y="56"/>
                  <a:pt x="97" y="56"/>
                </a:cubicBezTo>
                <a:cubicBezTo>
                  <a:pt x="127" y="26"/>
                  <a:pt x="127" y="26"/>
                  <a:pt x="127" y="26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9" y="24"/>
                  <a:pt x="129" y="23"/>
                </a:cubicBezTo>
                <a:cubicBezTo>
                  <a:pt x="130" y="23"/>
                  <a:pt x="131" y="23"/>
                  <a:pt x="132" y="22"/>
                </a:cubicBezTo>
                <a:cubicBezTo>
                  <a:pt x="134" y="20"/>
                  <a:pt x="134" y="17"/>
                  <a:pt x="132" y="16"/>
                </a:cubicBezTo>
                <a:close/>
                <a:moveTo>
                  <a:pt x="108" y="103"/>
                </a:moveTo>
                <a:cubicBezTo>
                  <a:pt x="110" y="103"/>
                  <a:pt x="112" y="105"/>
                  <a:pt x="112" y="108"/>
                </a:cubicBezTo>
                <a:cubicBezTo>
                  <a:pt x="112" y="110"/>
                  <a:pt x="110" y="112"/>
                  <a:pt x="108" y="112"/>
                </a:cubicBezTo>
                <a:cubicBezTo>
                  <a:pt x="105" y="112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lose/>
                <a:moveTo>
                  <a:pt x="90" y="41"/>
                </a:moveTo>
                <a:cubicBezTo>
                  <a:pt x="88" y="39"/>
                  <a:pt x="88" y="39"/>
                  <a:pt x="88" y="39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3" y="18"/>
                  <a:pt x="113" y="18"/>
                  <a:pt x="113" y="18"/>
                </a:cubicBezTo>
                <a:lnTo>
                  <a:pt x="90" y="41"/>
                </a:lnTo>
                <a:close/>
                <a:moveTo>
                  <a:pt x="98" y="48"/>
                </a:moveTo>
                <a:cubicBezTo>
                  <a:pt x="96" y="46"/>
                  <a:pt x="96" y="46"/>
                  <a:pt x="96" y="46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20" y="25"/>
                  <a:pt x="120" y="25"/>
                  <a:pt x="120" y="25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77753" y="1059490"/>
            <a:ext cx="9938479" cy="1587269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Источники финансирования:</a:t>
            </a:r>
          </a:p>
          <a:p>
            <a:pPr algn="ctr"/>
            <a:endParaRPr lang="ru-RU" sz="1200" b="1" u="sng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собственные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средства; взносы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пожертвования;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средства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учредителя (учредителей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);                       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средства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поддержки, оказываемой органами государственной власти и органами местного самоуправления общественным объединениям пожарной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охраны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203" y="101559"/>
            <a:ext cx="11955763" cy="663939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МЕСТНОЕ ОБЩЕСТВЕННОЕ УЧРЕЖДЕНИЕ «ДОБРОВОЛЬНАЯ ПОЖАРНАЯ КОМАНДА                    УЧАЛИНСКОГО РАЙОНА РЕСПУБЛИКИ БАШКОРТОСТАН»</a:t>
            </a: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6" y="1079122"/>
            <a:ext cx="1584176" cy="14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49" y="2556263"/>
            <a:ext cx="3606913" cy="1693354"/>
          </a:xfrm>
          <a:prstGeom prst="rect">
            <a:avLst/>
          </a:prstGeom>
          <a:noFill/>
          <a:ln w="635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683" y="2556263"/>
            <a:ext cx="3238549" cy="1693354"/>
          </a:xfrm>
          <a:prstGeom prst="rect">
            <a:avLst/>
          </a:prstGeom>
          <a:noFill/>
          <a:ln w="635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:\ФОТО ДПК\_DSC15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03" y="2587807"/>
            <a:ext cx="3248973" cy="1666186"/>
          </a:xfrm>
          <a:prstGeom prst="rect">
            <a:avLst/>
          </a:prstGeom>
          <a:noFill/>
          <a:ln w="635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719004" y="6498659"/>
            <a:ext cx="499263" cy="365210"/>
          </a:xfrm>
        </p:spPr>
        <p:txBody>
          <a:bodyPr vert="horz" lIns="108878" tIns="54439" rIns="108878" bIns="54439" rtlCol="0" anchor="ctr"/>
          <a:lstStyle/>
          <a:p>
            <a:fld id="{148ECE58-DD8F-41A7-82C0-941C977FA5B8}" type="slidenum">
              <a:rPr lang="ru-RU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0"/>
          <p:cNvSpPr>
            <a:spLocks noChangeArrowheads="1"/>
          </p:cNvSpPr>
          <p:nvPr/>
        </p:nvSpPr>
        <p:spPr bwMode="blackWhite">
          <a:xfrm>
            <a:off x="1201043" y="1197546"/>
            <a:ext cx="10657183" cy="450648"/>
          </a:xfrm>
          <a:prstGeom prst="roundRect">
            <a:avLst>
              <a:gd name="adj" fmla="val 53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72000" rIns="36000" bIns="72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Взносы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пожертвования</a:t>
            </a: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blackWhite">
          <a:xfrm>
            <a:off x="1201043" y="1773610"/>
            <a:ext cx="10657183" cy="407374"/>
          </a:xfrm>
          <a:prstGeom prst="roundRect">
            <a:avLst>
              <a:gd name="adj" fmla="val 531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72000" rIns="36000" bIns="72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Передача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прицепной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пожарной техники</a:t>
            </a: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8031" y="2909291"/>
            <a:ext cx="8518068" cy="448495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Гранты и субсидии:</a:t>
            </a:r>
            <a:endParaRPr lang="ru-RU" sz="2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blackWhite">
          <a:xfrm>
            <a:off x="3577306" y="3429794"/>
            <a:ext cx="8280920" cy="550383"/>
          </a:xfrm>
          <a:prstGeom prst="roundRect">
            <a:avLst>
              <a:gd name="adj" fmla="val 5314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72000" rIns="36000" bIns="72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«Развитие дружин юных пожарных» на сумму </a:t>
            </a: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2,4 млн. рублей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(Фонд Президентских грантов РФ, 2021 год)</a:t>
            </a:r>
            <a:endParaRPr lang="ru-RU" altLang="ru-RU" sz="1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blackWhite">
          <a:xfrm>
            <a:off x="3577305" y="4077866"/>
            <a:ext cx="8280921" cy="711697"/>
          </a:xfrm>
          <a:prstGeom prst="roundRect">
            <a:avLst>
              <a:gd name="adj" fmla="val 5314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72000" rIns="36000" bIns="72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«Участие в профилактике и тушении пожаров и в проведении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аварийно-спасательных работ»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сумму </a:t>
            </a: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8,36 млн. </a:t>
            </a:r>
            <a:r>
              <a:rPr lang="ru-RU" alt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рублей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Грант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МЧС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России, 2021 год)</a:t>
            </a:r>
            <a:endParaRPr lang="ru-RU" altLang="ru-RU" sz="1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blackWhite">
          <a:xfrm>
            <a:off x="3577303" y="5671194"/>
            <a:ext cx="8280923" cy="854944"/>
          </a:xfrm>
          <a:prstGeom prst="roundRect">
            <a:avLst>
              <a:gd name="adj" fmla="val 5314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72000" rIns="36000" bIns="72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«Совершенствование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 учреждения в области пожарной безопасности и ведения аварийно-спасательных работ»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сумму                                      </a:t>
            </a: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1,8 млн. рублей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Грант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МЧС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России, 2020 год)</a:t>
            </a:r>
            <a:endParaRPr lang="ru-RU" altLang="ru-RU" sz="1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blackWhite">
          <a:xfrm>
            <a:off x="3577304" y="4869954"/>
            <a:ext cx="8280923" cy="729232"/>
          </a:xfrm>
          <a:prstGeom prst="roundRect">
            <a:avLst>
              <a:gd name="adj" fmla="val 5314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72000" rIns="36000" bIns="72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«Ресурсный центр Благовещенского района» на сумму </a:t>
            </a: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2,8 млн. </a:t>
            </a:r>
            <a:r>
              <a:rPr lang="ru-RU" alt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рублей                                     </a:t>
            </a: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Фонд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содействия гражданскому обществу Республики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Башкортостан, 2021 год)</a:t>
            </a:r>
            <a:endParaRPr lang="ru-RU" altLang="ru-RU" sz="1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333450"/>
            <a:ext cx="12195175" cy="359432"/>
          </a:xfrm>
          <a:prstGeom prst="rect">
            <a:avLst/>
          </a:prstGeom>
        </p:spPr>
        <p:txBody>
          <a:bodyPr wrap="square" lIns="81637" tIns="40818" rIns="81637" bIns="40818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ИСТОЧНИКИ ФИНАНСИРОВАНИЯ ДЕЯТЕЛЬНОСТИ ДОБРОВОЛЬНЫХ ПОЖАРНЫХ КОМАНД </a:t>
            </a:r>
            <a:endParaRPr lang="ru-RU" dirty="0"/>
          </a:p>
        </p:txBody>
      </p:sp>
      <p:sp>
        <p:nvSpPr>
          <p:cNvPr id="24" name="Нашивка 23"/>
          <p:cNvSpPr/>
          <p:nvPr/>
        </p:nvSpPr>
        <p:spPr>
          <a:xfrm>
            <a:off x="666971" y="1264445"/>
            <a:ext cx="214139" cy="297033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666971" y="1796468"/>
            <a:ext cx="214139" cy="297033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666970" y="2321461"/>
            <a:ext cx="214139" cy="297033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" name="Picture 5" descr="https://admkotovo.ru/upload/medialibrary/9b6/9b60700947b359024a07d61d9c5cbaf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9" t="33774" r="27091" b="34174"/>
          <a:stretch/>
        </p:blipFill>
        <p:spPr bwMode="auto">
          <a:xfrm>
            <a:off x="1201043" y="3360550"/>
            <a:ext cx="2242520" cy="8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Grishin.aa\Desktop\Logotip-FSGO-RB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43" y="4355534"/>
            <a:ext cx="21717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20"/>
          <p:cNvSpPr>
            <a:spLocks noChangeArrowheads="1"/>
          </p:cNvSpPr>
          <p:nvPr/>
        </p:nvSpPr>
        <p:spPr bwMode="blackWhite">
          <a:xfrm>
            <a:off x="1201043" y="2302340"/>
            <a:ext cx="10657183" cy="407374"/>
          </a:xfrm>
          <a:prstGeom prst="roundRect">
            <a:avLst>
              <a:gd name="adj" fmla="val 53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72000" rIns="36000" bIns="72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Передача высвобождаемой пожарной техники</a:t>
            </a: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75585" y="6498659"/>
            <a:ext cx="499263" cy="365210"/>
          </a:xfrm>
        </p:spPr>
        <p:txBody>
          <a:bodyPr vert="horz" lIns="108878" tIns="54439" rIns="108878" bIns="54439" rtlCol="0" anchor="ctr"/>
          <a:lstStyle/>
          <a:p>
            <a:fld id="{148ECE58-DD8F-41A7-82C0-941C977FA5B8}" type="slidenum">
              <a:rPr lang="ru-RU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1" y="333450"/>
            <a:ext cx="12195174" cy="4042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1924" tIns="60962" rIns="121924" bIns="60962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800" b="1" cap="all" spc="-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Порядок </a:t>
            </a:r>
            <a:r>
              <a:rPr lang="ru-RU" sz="1800" b="1" cap="all" spc="-1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создания общественного </a:t>
            </a:r>
            <a:r>
              <a:rPr lang="ru-RU" sz="1800" b="1" cap="all" spc="-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объединения пожарной охраны</a:t>
            </a:r>
            <a:endParaRPr lang="ru-RU" sz="1800" cap="all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443121" y="1153348"/>
            <a:ext cx="11609777" cy="52691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924" tIns="60962" rIns="121924" bIns="60962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spc="-1" dirty="0">
                <a:solidFill>
                  <a:schemeClr val="tx2"/>
                </a:solidFill>
                <a:latin typeface="Arial"/>
              </a:rPr>
              <a:t>   </a:t>
            </a:r>
            <a:r>
              <a:rPr lang="ru-RU" sz="2000" b="1" spc="-1" dirty="0">
                <a:solidFill>
                  <a:schemeClr val="tx2"/>
                </a:solidFill>
                <a:latin typeface="Arial"/>
              </a:rPr>
              <a:t>Общественные объединения пожарной охраны создаются в три этапа:</a:t>
            </a:r>
            <a:endParaRPr lang="ru-RU" sz="2000" spc="-1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ru-RU" sz="2000" b="1" spc="-1" dirty="0">
                <a:solidFill>
                  <a:schemeClr val="tx2"/>
                </a:solidFill>
                <a:latin typeface="Arial"/>
              </a:rPr>
              <a:t>  </a:t>
            </a:r>
            <a:r>
              <a:rPr lang="ru-RU" sz="2000" b="1" spc="-1" dirty="0" smtClean="0">
                <a:solidFill>
                  <a:schemeClr val="tx2"/>
                </a:solidFill>
                <a:latin typeface="Arial"/>
              </a:rPr>
              <a:t>   1) </a:t>
            </a:r>
            <a:r>
              <a:rPr lang="ru-RU" sz="2000" b="1" spc="-1" dirty="0">
                <a:solidFill>
                  <a:schemeClr val="tx2"/>
                </a:solidFill>
                <a:latin typeface="Arial"/>
              </a:rPr>
              <a:t>Организационные мероприятия по созданию добровольной пожарной </a:t>
            </a:r>
            <a:r>
              <a:rPr lang="ru-RU" sz="2000" b="1" spc="-1" dirty="0" smtClean="0">
                <a:solidFill>
                  <a:schemeClr val="tx2"/>
                </a:solidFill>
                <a:latin typeface="Arial"/>
              </a:rPr>
              <a:t>охраны:</a:t>
            </a:r>
            <a:endParaRPr lang="ru-RU" sz="2000" spc="-1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ru-RU" sz="2000" b="1" spc="-1" dirty="0">
                <a:solidFill>
                  <a:schemeClr val="tx2"/>
                </a:solidFill>
                <a:latin typeface="Arial"/>
              </a:rPr>
              <a:t>	выбор организационно-правовой формы;</a:t>
            </a:r>
            <a:endParaRPr lang="ru-RU" sz="2000" spc="-1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ru-RU" sz="2000" b="1" spc="-1" dirty="0">
                <a:solidFill>
                  <a:schemeClr val="tx2"/>
                </a:solidFill>
                <a:latin typeface="Arial"/>
              </a:rPr>
              <a:t>	подготовка учредительных документов;</a:t>
            </a:r>
            <a:endParaRPr lang="ru-RU" sz="2000" spc="-1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ru-RU" sz="2000" b="1" spc="-1" dirty="0">
                <a:solidFill>
                  <a:schemeClr val="tx2"/>
                </a:solidFill>
                <a:latin typeface="Arial"/>
              </a:rPr>
              <a:t>	организация учредительного собрания (конференции</a:t>
            </a:r>
            <a:r>
              <a:rPr lang="ru-RU" sz="2000" b="1" spc="-1" dirty="0" smtClean="0">
                <a:solidFill>
                  <a:schemeClr val="tx2"/>
                </a:solidFill>
                <a:latin typeface="Arial"/>
              </a:rPr>
              <a:t>);</a:t>
            </a:r>
          </a:p>
          <a:p>
            <a:pPr>
              <a:lnSpc>
                <a:spcPct val="110000"/>
              </a:lnSpc>
            </a:pPr>
            <a:endParaRPr lang="ru-RU" sz="2000" spc="-1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ru-RU" sz="2000" b="1" spc="-1" dirty="0">
                <a:solidFill>
                  <a:schemeClr val="tx2"/>
                </a:solidFill>
                <a:latin typeface="Arial"/>
              </a:rPr>
              <a:t>   </a:t>
            </a:r>
            <a:r>
              <a:rPr lang="ru-RU" sz="2000" b="1" spc="-1" dirty="0" smtClean="0">
                <a:solidFill>
                  <a:schemeClr val="tx2"/>
                </a:solidFill>
                <a:latin typeface="Arial"/>
              </a:rPr>
              <a:t>  2</a:t>
            </a:r>
            <a:r>
              <a:rPr lang="ru-RU" sz="2000" b="1" spc="-1" dirty="0">
                <a:solidFill>
                  <a:schemeClr val="tx2"/>
                </a:solidFill>
                <a:latin typeface="Arial"/>
              </a:rPr>
              <a:t>)</a:t>
            </a:r>
            <a:r>
              <a:rPr lang="ru-RU" sz="2000" b="1" spc="-1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ru-RU" sz="2000" b="1" spc="-1" dirty="0">
                <a:solidFill>
                  <a:schemeClr val="tx2"/>
                </a:solidFill>
                <a:latin typeface="Arial"/>
              </a:rPr>
              <a:t>Разработка проекта </a:t>
            </a:r>
            <a:r>
              <a:rPr lang="ru-RU" sz="2000" b="1" spc="-1" dirty="0" smtClean="0">
                <a:solidFill>
                  <a:schemeClr val="tx2"/>
                </a:solidFill>
                <a:latin typeface="Arial"/>
              </a:rPr>
              <a:t>устава</a:t>
            </a:r>
            <a:r>
              <a:rPr lang="ru-RU" sz="2000" b="1" spc="-1" dirty="0">
                <a:solidFill>
                  <a:schemeClr val="tx2"/>
                </a:solidFill>
                <a:latin typeface="Arial"/>
              </a:rPr>
              <a:t>;</a:t>
            </a:r>
            <a:endParaRPr lang="ru-RU" sz="2000" b="1" spc="-1" dirty="0" smtClean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ru-RU" sz="2000" spc="-1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ru-RU" sz="2000" b="1" spc="-1" dirty="0">
                <a:solidFill>
                  <a:schemeClr val="tx2"/>
                </a:solidFill>
                <a:latin typeface="Arial"/>
              </a:rPr>
              <a:t>   </a:t>
            </a:r>
            <a:r>
              <a:rPr lang="ru-RU" sz="2000" b="1" spc="-1" dirty="0" smtClean="0">
                <a:solidFill>
                  <a:schemeClr val="tx2"/>
                </a:solidFill>
                <a:latin typeface="Arial"/>
              </a:rPr>
              <a:t>  3</a:t>
            </a:r>
            <a:r>
              <a:rPr lang="ru-RU" sz="2000" b="1" spc="-1" dirty="0">
                <a:solidFill>
                  <a:schemeClr val="tx2"/>
                </a:solidFill>
                <a:latin typeface="Arial"/>
              </a:rPr>
              <a:t>)</a:t>
            </a:r>
            <a:r>
              <a:rPr lang="ru-RU" sz="2000" b="1" spc="-1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ru-RU" sz="2000" b="1" spc="-1" dirty="0">
                <a:solidFill>
                  <a:schemeClr val="tx2"/>
                </a:solidFill>
                <a:latin typeface="Arial"/>
              </a:rPr>
              <a:t>Государственная </a:t>
            </a:r>
            <a:r>
              <a:rPr lang="ru-RU" sz="2000" b="1" spc="-1" dirty="0" smtClean="0">
                <a:solidFill>
                  <a:schemeClr val="tx2"/>
                </a:solidFill>
                <a:latin typeface="Arial"/>
              </a:rPr>
              <a:t>регистрация:</a:t>
            </a:r>
            <a:endParaRPr lang="ru-RU" sz="2000" spc="-1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ru-RU" sz="2000" b="1" spc="-1" dirty="0">
                <a:solidFill>
                  <a:schemeClr val="tx2"/>
                </a:solidFill>
                <a:latin typeface="Arial"/>
              </a:rPr>
              <a:t>	в органах </a:t>
            </a:r>
            <a:r>
              <a:rPr lang="ru-RU" sz="2000" b="1" spc="-1" dirty="0" smtClean="0">
                <a:solidFill>
                  <a:schemeClr val="tx2"/>
                </a:solidFill>
                <a:latin typeface="Arial"/>
              </a:rPr>
              <a:t>Министерства </a:t>
            </a:r>
            <a:r>
              <a:rPr lang="ru-RU" sz="2000" b="1" spc="-1" dirty="0">
                <a:solidFill>
                  <a:schemeClr val="tx2"/>
                </a:solidFill>
                <a:latin typeface="Arial"/>
              </a:rPr>
              <a:t>юстиции РФ;</a:t>
            </a:r>
            <a:endParaRPr lang="ru-RU" sz="2000" spc="-1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ru-RU" sz="2000" b="1" spc="-1" dirty="0">
                <a:solidFill>
                  <a:schemeClr val="tx2"/>
                </a:solidFill>
                <a:latin typeface="Arial"/>
              </a:rPr>
              <a:t>	в реестре общественных объединений пожарной охраны через Главное управление МЧС </a:t>
            </a:r>
            <a:r>
              <a:rPr lang="ru-RU" sz="2000" b="1" spc="-1" dirty="0" smtClean="0">
                <a:solidFill>
                  <a:schemeClr val="tx2"/>
                </a:solidFill>
                <a:latin typeface="Arial"/>
              </a:rPr>
              <a:t>России по Республике Башкортостан.</a:t>
            </a:r>
            <a:endParaRPr lang="ru-RU" sz="2000" spc="-1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ru-RU" sz="1600" spc="-1" dirty="0">
              <a:solidFill>
                <a:schemeClr val="tx2"/>
              </a:solidFill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lang="ru-RU" sz="1600" b="1" spc="-1" dirty="0">
                <a:solidFill>
                  <a:schemeClr val="tx2"/>
                </a:solidFill>
                <a:latin typeface="Arial"/>
              </a:rPr>
              <a:t>   </a:t>
            </a:r>
            <a:r>
              <a:rPr lang="ru-RU" sz="1600" b="1" spc="-1" dirty="0" smtClean="0">
                <a:solidFill>
                  <a:schemeClr val="tx2"/>
                </a:solidFill>
                <a:latin typeface="Arial"/>
              </a:rPr>
              <a:t>   </a:t>
            </a:r>
            <a:r>
              <a:rPr lang="ru-RU" sz="1600" b="1" spc="-1" dirty="0" smtClean="0">
                <a:solidFill>
                  <a:srgbClr val="00B050"/>
                </a:solidFill>
                <a:latin typeface="Arial"/>
              </a:rPr>
              <a:t>Порядок </a:t>
            </a:r>
            <a:r>
              <a:rPr lang="ru-RU" sz="1600" b="1" spc="-1" dirty="0">
                <a:solidFill>
                  <a:srgbClr val="00B050"/>
                </a:solidFill>
                <a:latin typeface="Arial"/>
              </a:rPr>
              <a:t>создания и организации деятельности добровольной пожарной охраны по обеспечению необходимого уровня пожарной безопасности населенных пунктов </a:t>
            </a:r>
            <a:r>
              <a:rPr lang="ru-RU" sz="1600" b="1" spc="-1" dirty="0" smtClean="0">
                <a:solidFill>
                  <a:srgbClr val="00B050"/>
                </a:solidFill>
                <a:latin typeface="Arial"/>
              </a:rPr>
              <a:t>приведён в </a:t>
            </a:r>
            <a:r>
              <a:rPr lang="ru-RU" sz="1600" b="1" spc="-1" dirty="0">
                <a:solidFill>
                  <a:srgbClr val="00B050"/>
                </a:solidFill>
                <a:latin typeface="Arial"/>
              </a:rPr>
              <a:t>М</a:t>
            </a:r>
            <a:r>
              <a:rPr lang="ru-RU" sz="1600" b="1" spc="-1" dirty="0" smtClean="0">
                <a:solidFill>
                  <a:srgbClr val="00B050"/>
                </a:solidFill>
                <a:latin typeface="Arial"/>
              </a:rPr>
              <a:t>етодических </a:t>
            </a:r>
            <a:r>
              <a:rPr lang="ru-RU" sz="1600" b="1" spc="-1" dirty="0">
                <a:solidFill>
                  <a:srgbClr val="00B050"/>
                </a:solidFill>
                <a:latin typeface="Arial"/>
              </a:rPr>
              <a:t>рекомендациях, разработанных МЧС России </a:t>
            </a:r>
            <a:r>
              <a:rPr lang="ru-RU" sz="1600" b="1" spc="-1" dirty="0" smtClean="0">
                <a:solidFill>
                  <a:srgbClr val="00B050"/>
                </a:solidFill>
                <a:latin typeface="Arial"/>
              </a:rPr>
              <a:t>(№ </a:t>
            </a:r>
            <a:r>
              <a:rPr lang="ru-RU" sz="1600" b="1" spc="-1" dirty="0">
                <a:solidFill>
                  <a:srgbClr val="00B050"/>
                </a:solidFill>
                <a:latin typeface="Arial"/>
              </a:rPr>
              <a:t>2-4-71-11-12 от </a:t>
            </a:r>
            <a:r>
              <a:rPr lang="ru-RU" sz="1600" b="1" spc="-1" dirty="0" smtClean="0">
                <a:solidFill>
                  <a:srgbClr val="00B050"/>
                </a:solidFill>
                <a:latin typeface="Arial"/>
              </a:rPr>
              <a:t>19.05.2020)</a:t>
            </a:r>
            <a:endParaRPr lang="ru-RU" sz="1600" spc="-1" dirty="0">
              <a:solidFill>
                <a:srgbClr val="00B05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366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28255" y="318454"/>
            <a:ext cx="12195175" cy="386940"/>
          </a:xfrm>
          <a:prstGeom prst="rect">
            <a:avLst/>
          </a:prstGeom>
        </p:spPr>
        <p:txBody>
          <a:bodyPr wrap="square" lIns="108878" tIns="54439" rIns="108878" bIns="54439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18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ДОРОЖНОЙ КАРТЫ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РАЗВИТИЮ ДОБРОВОЛЬНОЙ ПОЖАРНОЙ ОХРАНЫ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75585" y="6498659"/>
            <a:ext cx="499263" cy="365210"/>
          </a:xfrm>
        </p:spPr>
        <p:txBody>
          <a:bodyPr vert="horz" lIns="108878" tIns="54439" rIns="108878" bIns="54439" rtlCol="0" anchor="ctr"/>
          <a:lstStyle/>
          <a:p>
            <a:fld id="{148ECE58-DD8F-41A7-82C0-941C977FA5B8}" type="slidenum">
              <a:rPr lang="ru-RU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1195558" y="3491685"/>
            <a:ext cx="10086605" cy="1207263"/>
          </a:xfrm>
          <a:prstGeom prst="roundRect">
            <a:avLst>
              <a:gd name="adj" fmla="val 2512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28000"/>
                  <a:lumOff val="72000"/>
                </a:schemeClr>
              </a:gs>
              <a:gs pos="35000">
                <a:schemeClr val="dk1">
                  <a:tint val="37000"/>
                  <a:satMod val="300000"/>
                  <a:lumMod val="28000"/>
                  <a:lumOff val="72000"/>
                </a:schemeClr>
              </a:gs>
              <a:gs pos="100000">
                <a:schemeClr val="dk1">
                  <a:tint val="15000"/>
                  <a:satMod val="350000"/>
                  <a:lumMod val="60000"/>
                  <a:lumOff val="40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2865" tIns="54439" rIns="42865" bIns="54439" anchor="ctr">
            <a:no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340243" indent="-340243">
              <a:buFont typeface="Wingdings" pitchFamily="2" charset="2"/>
              <a:buChar char="q"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хранение пожарной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техники                                                      в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отапливаемых боксах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1195558" y="5013484"/>
            <a:ext cx="10086605" cy="1207264"/>
          </a:xfrm>
          <a:prstGeom prst="roundRect">
            <a:avLst>
              <a:gd name="adj" fmla="val 2512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28000"/>
                  <a:lumOff val="72000"/>
                </a:schemeClr>
              </a:gs>
              <a:gs pos="35000">
                <a:schemeClr val="dk1">
                  <a:tint val="37000"/>
                  <a:satMod val="300000"/>
                  <a:lumMod val="28000"/>
                  <a:lumOff val="72000"/>
                </a:schemeClr>
              </a:gs>
              <a:gs pos="100000">
                <a:schemeClr val="dk1">
                  <a:tint val="15000"/>
                  <a:satMod val="350000"/>
                  <a:lumMod val="60000"/>
                  <a:lumOff val="40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2865" tIns="54439" rIns="42865" bIns="54439" anchor="ctr">
            <a:no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340243" indent="-340243">
              <a:buFont typeface="Wingdings" pitchFamily="2" charset="2"/>
              <a:buChar char="q"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привести имеющуюся у добровольных пожарных команд  пожарную технику в рабочее состояние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1201043" y="1961052"/>
            <a:ext cx="10081120" cy="1216097"/>
          </a:xfrm>
          <a:prstGeom prst="roundRect">
            <a:avLst>
              <a:gd name="adj" fmla="val 2512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28000"/>
                  <a:lumOff val="72000"/>
                </a:schemeClr>
              </a:gs>
              <a:gs pos="35000">
                <a:schemeClr val="dk1">
                  <a:tint val="37000"/>
                  <a:satMod val="300000"/>
                  <a:lumMod val="28000"/>
                  <a:lumOff val="72000"/>
                </a:schemeClr>
              </a:gs>
              <a:gs pos="100000">
                <a:schemeClr val="dk1">
                  <a:tint val="15000"/>
                  <a:satMod val="350000"/>
                  <a:lumMod val="60000"/>
                  <a:lumOff val="40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2865" tIns="54439" rIns="42865" bIns="54439" anchor="ctr">
            <a:no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340243" indent="-340243">
              <a:buFont typeface="Wingdings" pitchFamily="2" charset="2"/>
              <a:buChar char="q"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оформить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общественное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добровольной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пожарной охраны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l="16961" t="57476" r="16961" b="8884"/>
          <a:stretch/>
        </p:blipFill>
        <p:spPr>
          <a:xfrm>
            <a:off x="1057027" y="1993671"/>
            <a:ext cx="820342" cy="6921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l="16961" t="57476" r="16961" b="8884"/>
          <a:stretch/>
        </p:blipFill>
        <p:spPr>
          <a:xfrm>
            <a:off x="1057027" y="3570928"/>
            <a:ext cx="820342" cy="6921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l="16961" t="57476" r="16961" b="8884"/>
          <a:stretch/>
        </p:blipFill>
        <p:spPr>
          <a:xfrm>
            <a:off x="1057027" y="5068942"/>
            <a:ext cx="820342" cy="69214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27749" y="1361282"/>
            <a:ext cx="7283166" cy="479273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каждом муниципальном районе: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507" y="3429005"/>
            <a:ext cx="5756821" cy="2952327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565667" y="4680001"/>
            <a:ext cx="4500000" cy="10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6" rIns="91416" bIns="4570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КОМИТЕТА РЕСПУБЛИКИ БАШКОРТОСТАН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ЧРЕЗВЫЧАЙНЫМ СИТУАЦИЯМ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77507" y="3489774"/>
            <a:ext cx="5760640" cy="83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6" rIns="91416" bIns="4570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Гумеров 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Фарит Рифович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4284"/>
            <a:ext cx="12195175" cy="6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ГОСУДАРСТВЕННЫЙ  КОМИТЕТ  РЕСПУБЛИКИ  БАШКОРТОСТАН </a:t>
            </a:r>
            <a:b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ЧРЕЗВЫЧАЙНЫМ  СИТУАЦИЯМ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36951" y="1589727"/>
            <a:ext cx="11521281" cy="10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6" rIns="91416" bIns="4570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мерах по поддержке деятельности </a:t>
            </a: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подразделений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добровольной пожарной охраны </a:t>
            </a: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Республики Башкортостан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077" y="1176540"/>
            <a:ext cx="1512168" cy="166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741" y="282608"/>
            <a:ext cx="12195175" cy="386932"/>
          </a:xfrm>
          <a:prstGeom prst="rect">
            <a:avLst/>
          </a:prstGeom>
        </p:spPr>
        <p:txBody>
          <a:bodyPr wrap="square" lIns="108871" tIns="54435" rIns="108871" bIns="54435" anchor="ctr">
            <a:spAutoFit/>
          </a:bodyPr>
          <a:lstStyle/>
          <a:p>
            <a:pPr lvl="0" algn="ctr"/>
            <a:r>
              <a:rPr lang="ru-RU" sz="1800" b="1" cap="all" dirty="0">
                <a:solidFill>
                  <a:schemeClr val="tx2"/>
                </a:solidFill>
                <a:latin typeface="Arial" charset="0"/>
              </a:rPr>
              <a:t>Прикрытие территории республики </a:t>
            </a:r>
            <a:r>
              <a:rPr lang="ru-RU" sz="1800" b="1" cap="all" dirty="0" smtClean="0">
                <a:solidFill>
                  <a:schemeClr val="tx2"/>
                </a:solidFill>
                <a:latin typeface="Arial" charset="0"/>
              </a:rPr>
              <a:t>ПОДРАЗДЕЛЕНИЯМИ пожарной </a:t>
            </a:r>
            <a:r>
              <a:rPr lang="ru-RU" sz="1800" b="1" cap="all" dirty="0">
                <a:solidFill>
                  <a:schemeClr val="tx2"/>
                </a:solidFill>
                <a:latin typeface="Arial" charset="0"/>
              </a:rPr>
              <a:t>охраны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8995" y="1192466"/>
            <a:ext cx="5612559" cy="437128"/>
          </a:xfrm>
          <a:prstGeom prst="rect">
            <a:avLst/>
          </a:prstGeom>
        </p:spPr>
        <p:txBody>
          <a:bodyPr wrap="square" lIns="121928" tIns="60964" rIns="121928" bIns="60964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Количество населения ( чел., %)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75585" y="6498659"/>
            <a:ext cx="499263" cy="365210"/>
          </a:xfrm>
        </p:spPr>
        <p:txBody>
          <a:bodyPr vert="horz" lIns="108878" tIns="54439" rIns="108878" bIns="54439" rtlCol="0" anchor="ctr"/>
          <a:lstStyle/>
          <a:p>
            <a:fld id="{148ECE58-DD8F-41A7-82C0-941C977FA5B8}" type="slidenum">
              <a:rPr lang="ru-RU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207434"/>
              </p:ext>
            </p:extLst>
          </p:nvPr>
        </p:nvGraphicFramePr>
        <p:xfrm>
          <a:off x="408955" y="1701602"/>
          <a:ext cx="63341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145925"/>
              </p:ext>
            </p:extLst>
          </p:nvPr>
        </p:nvGraphicFramePr>
        <p:xfrm>
          <a:off x="6381554" y="1437455"/>
          <a:ext cx="5467882" cy="4277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241603" y="1197546"/>
            <a:ext cx="5612559" cy="750983"/>
          </a:xfrm>
          <a:prstGeom prst="rect">
            <a:avLst/>
          </a:prstGeom>
        </p:spPr>
        <p:txBody>
          <a:bodyPr wrap="square" lIns="121928" tIns="60964" rIns="121928" bIns="60964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Принято участие в тушении пожаров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6768" y="4923023"/>
            <a:ext cx="528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Подразделения профессиональной пожарной охраны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Подразделения добровольной пожарной охраны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Неприкрытые территории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914088" y="5013970"/>
            <a:ext cx="108322" cy="12013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910775" y="5201443"/>
            <a:ext cx="108322" cy="120131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910775" y="5374088"/>
            <a:ext cx="108322" cy="120131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883030" y="4901390"/>
            <a:ext cx="525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Подразделения профессиональной пожарной охраны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Подразделения добровольной пожарной охраны</a:t>
            </a:r>
          </a:p>
        </p:txBody>
      </p:sp>
      <p:sp>
        <p:nvSpPr>
          <p:cNvPr id="25" name="Блок-схема: узел 24"/>
          <p:cNvSpPr/>
          <p:nvPr/>
        </p:nvSpPr>
        <p:spPr>
          <a:xfrm>
            <a:off x="6582959" y="4964063"/>
            <a:ext cx="108322" cy="120131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6591246" y="5172494"/>
            <a:ext cx="108322" cy="120131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1181"/>
            <a:ext cx="12195175" cy="64632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ПРОБЛЕМАТИКА СОДЕРЖАНИЯ ПОДРАЗДЕЛЕНИЙ</a:t>
            </a:r>
          </a:p>
          <a:p>
            <a:r>
              <a:rPr lang="ru-RU" dirty="0" smtClean="0"/>
              <a:t> ДОБРОВОЛЬНОЙ ПОЖАРНОЙ ОХРАНЫ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820085" y="3069672"/>
            <a:ext cx="1056392" cy="1440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6" tIns="60968" rIns="121936" bIns="60968"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2121" y="3752208"/>
            <a:ext cx="991752" cy="1097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6" tIns="60968" rIns="121936" bIns="60968"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80535" y="1334399"/>
            <a:ext cx="6732968" cy="1005486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Отсутствие субсидирования добровольных пожарных команд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96766" y="3564408"/>
            <a:ext cx="6687731" cy="1013297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Недостаточность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отапливаемых боксов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80535" y="4647200"/>
            <a:ext cx="6696966" cy="1013297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Отсутствие механизма социального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экономического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стимулирования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участия граждан в добровольных пожарных командах </a:t>
            </a:r>
          </a:p>
        </p:txBody>
      </p:sp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75585" y="6498659"/>
            <a:ext cx="499263" cy="365210"/>
          </a:xfrm>
        </p:spPr>
        <p:txBody>
          <a:bodyPr vert="horz" lIns="108878" tIns="54439" rIns="108878" bIns="54439" rtlCol="0" anchor="ctr"/>
          <a:lstStyle/>
          <a:p>
            <a:fld id="{148ECE58-DD8F-41A7-82C0-941C977FA5B8}" type="slidenum">
              <a:rPr lang="ru-RU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blob:https://web.whatsapp.com/0002cceb-be50-4cbe-8d0e-fcecb6eaaf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blob:https://web.whatsapp.com/42c8d523-5d0d-42e9-829e-c0fa0b89aeb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8" b="10965"/>
          <a:stretch/>
        </p:blipFill>
        <p:spPr bwMode="auto">
          <a:xfrm>
            <a:off x="7600816" y="1334399"/>
            <a:ext cx="4275531" cy="540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68935" y="2434052"/>
            <a:ext cx="6696744" cy="1036189"/>
          </a:xfrm>
          <a:prstGeom prst="round2DiagRect">
            <a:avLst/>
          </a:prstGeom>
          <a:gradFill flip="none" rotWithShape="1">
            <a:gsLst>
              <a:gs pos="0">
                <a:srgbClr val="FF9999">
                  <a:shade val="30000"/>
                  <a:satMod val="115000"/>
                </a:srgbClr>
              </a:gs>
              <a:gs pos="50000">
                <a:srgbClr val="FF9999">
                  <a:shade val="67500"/>
                  <a:satMod val="115000"/>
                </a:srgbClr>
              </a:gs>
              <a:gs pos="100000">
                <a:srgbClr val="FF99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Изношенность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пожарной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техники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98025" y="5729992"/>
            <a:ext cx="6687731" cy="1005094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Социальная незащищенность добровольцев в случае гибели или получения травмы (увечья)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2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7338A9-8207-42C1-A802-1E6532C98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2" y="981522"/>
            <a:ext cx="4579294" cy="538637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876B500-B3EF-4BBB-9C7A-EAB1E493B5CD}"/>
              </a:ext>
            </a:extLst>
          </p:cNvPr>
          <p:cNvSpPr/>
          <p:nvPr/>
        </p:nvSpPr>
        <p:spPr>
          <a:xfrm>
            <a:off x="4851026" y="1125538"/>
            <a:ext cx="457200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E9ED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24F84FB-D8C9-48A2-99AE-B69CDAFB6BCC}"/>
              </a:ext>
            </a:extLst>
          </p:cNvPr>
          <p:cNvSpPr txBox="1"/>
          <p:nvPr/>
        </p:nvSpPr>
        <p:spPr>
          <a:xfrm>
            <a:off x="5267046" y="981522"/>
            <a:ext cx="692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ДПК, выводимые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боевого дежурства в зимнее время из-за отсутствия теплых боксов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1E4C1A-78D0-4113-9986-9B515C129373}"/>
              </a:ext>
            </a:extLst>
          </p:cNvPr>
          <p:cNvSpPr txBox="1"/>
          <p:nvPr/>
        </p:nvSpPr>
        <p:spPr>
          <a:xfrm>
            <a:off x="793595" y="6198617"/>
            <a:ext cx="3752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в теплых боксах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92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27A8AA15-65E4-4556-BA3F-0FEAD19B4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907381"/>
              </p:ext>
            </p:extLst>
          </p:nvPr>
        </p:nvGraphicFramePr>
        <p:xfrm>
          <a:off x="5665539" y="1413570"/>
          <a:ext cx="6131665" cy="538163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40167">
                  <a:extLst>
                    <a:ext uri="{9D8B030D-6E8A-4147-A177-3AD203B41FA5}">
                      <a16:colId xmlns="" xmlns:a16="http://schemas.microsoft.com/office/drawing/2014/main" val="1335404583"/>
                    </a:ext>
                  </a:extLst>
                </a:gridCol>
                <a:gridCol w="1963106">
                  <a:extLst>
                    <a:ext uri="{9D8B030D-6E8A-4147-A177-3AD203B41FA5}">
                      <a16:colId xmlns="" xmlns:a16="http://schemas.microsoft.com/office/drawing/2014/main" val="360524974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563060066"/>
                    </a:ext>
                  </a:extLst>
                </a:gridCol>
                <a:gridCol w="2088232"/>
              </a:tblGrid>
              <a:tr h="1503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образование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8877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ДПК</a:t>
                      </a:r>
                      <a:endParaRPr lang="ru-RU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0789393"/>
                  </a:ext>
                </a:extLst>
              </a:tr>
              <a:tr h="340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Выводятся с дежурства </a:t>
                      </a:r>
                      <a:b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зимнее время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918571711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Архангельский район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2642384285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Аургазинский район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2550858716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Баймакский район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3041317530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Балтачевский район 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202427494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Белебеевский район 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3659836764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Бирский район 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1820543927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Благоварский район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958612790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Благовещенский район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2881986655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Гафурийский район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3410349159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Дуванский район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1119728031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Ермекеевский район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3684841704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Зилаирский район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547034475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Иглинский район 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28188324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Калтасинский район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559948615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Караидельский район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43955024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Краснокамский район 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1914101189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Кугарчинский район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1176056357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Куюргазинский район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692309908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Кушнаренковский район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4745219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Мишкинский район 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3632284511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Миякинский район 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1109364174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Салаватский район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3509415149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Туймазинский район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4285202879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Федоровский район 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3628745781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Шаранский район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1673714901"/>
                  </a:ext>
                </a:extLst>
              </a:tr>
              <a:tr h="150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Янаульский район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extLst>
                  <a:ext uri="{0D108BD9-81ED-4DB2-BD59-A6C34878D82A}">
                    <a16:rowId xmlns="" xmlns:a16="http://schemas.microsoft.com/office/drawing/2014/main" val="1806466720"/>
                  </a:ext>
                </a:extLst>
              </a:tr>
              <a:tr h="1503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            ИТОГО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298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90" marR="55490" marT="0" marB="0"/>
                </a:tc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2553D08-CFCC-4EBD-80A6-045C1C0E57D4}"/>
              </a:ext>
            </a:extLst>
          </p:cNvPr>
          <p:cNvSpPr txBox="1"/>
          <p:nvPr/>
        </p:nvSpPr>
        <p:spPr>
          <a:xfrm>
            <a:off x="0" y="6475616"/>
            <a:ext cx="5760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прикрыто: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населенных пунктов,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49641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19173"/>
            <a:ext cx="12195175" cy="64632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ПОТРЕБНОСТЬ В УСТРОЙСТВЕ ТЕПЛЫХ БОКСОВ ДЛЯ ХРАНЕНИЯ ПОЖАРНОЙ ТЕХНИКИ ДОБРОВОЛЬНЫХ ПОЖАРНЫХ КОМАНД</a:t>
            </a:r>
            <a:endParaRPr lang="ru-RU" dirty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719004" y="6498659"/>
            <a:ext cx="499263" cy="365210"/>
          </a:xfrm>
        </p:spPr>
        <p:txBody>
          <a:bodyPr vert="horz" lIns="108878" tIns="54439" rIns="108878" bIns="54439" rtlCol="0" anchor="ctr"/>
          <a:lstStyle/>
          <a:p>
            <a:fld id="{148ECE58-DD8F-41A7-82C0-941C977FA5B8}" type="slidenum">
              <a:rPr lang="ru-RU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9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7426"/>
            <a:ext cx="12195175" cy="663939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ИСПОЛЬЗОВАНИЕ ИНЫХ МЕЖБЮДЖЕТНЫХ ТРАНСФЕРТОВ                                                                                                   НА РАЗВИТИЕ ДОБРОВОЛЬНОЙ ПОЖАРНОЙ ОХРАНЫ</a:t>
            </a: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blackWhite">
          <a:xfrm>
            <a:off x="470005" y="1125538"/>
            <a:ext cx="11388221" cy="1152128"/>
          </a:xfrm>
          <a:prstGeom prst="roundRect">
            <a:avLst>
              <a:gd name="adj" fmla="val 5314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8000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2865" tIns="85730" rIns="42865" bIns="85730" rtlCol="0" anchor="ctr" anchorCtr="0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Постановление Правительства Республики Башкортостан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от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11 марта 2012 года № 67                                                                                                  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«Об утверждении Порядка предоставления иных межбюджетных трансфертов администрациям муниципальных районов Республики Башкортостан для финансирования мероприятий по благоустройству территорий населенных пунктов, коммунальному хозяйству, обеспечению мер пожарной безопасности и осуществлению дорожной деятельности в границах сельских поселений»</a:t>
            </a:r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auto">
          <a:xfrm>
            <a:off x="815314" y="2289521"/>
            <a:ext cx="2452652" cy="648072"/>
          </a:xfrm>
          <a:prstGeom prst="roundRect">
            <a:avLst>
              <a:gd name="adj" fmla="val 251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2865" tIns="54439" rIns="42865" bIns="54439" anchor="ctr">
            <a:no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поселение,                 до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 тысяч человек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6599360" y="2320000"/>
            <a:ext cx="3096344" cy="617593"/>
          </a:xfrm>
          <a:prstGeom prst="roundRect">
            <a:avLst>
              <a:gd name="adj" fmla="val 251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2865" tIns="54439" rIns="42865" bIns="54439" anchor="ctr">
            <a:no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поселение, свыше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 тысяч человек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33291" y="2362069"/>
            <a:ext cx="2452652" cy="47926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95250"/>
          </a:sp3d>
        </p:spPr>
        <p:txBody>
          <a:bodyPr wrap="square" lIns="108870" tIns="54435" rIns="108870" bIns="54435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500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тыс. руб.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56247" y="2362069"/>
            <a:ext cx="2452652" cy="47926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95250"/>
          </a:sp3d>
        </p:spPr>
        <p:txBody>
          <a:bodyPr wrap="square" lIns="108870" tIns="54435" rIns="108870" bIns="54435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600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тыс. руб.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blackWhite">
          <a:xfrm>
            <a:off x="470005" y="3573809"/>
            <a:ext cx="11388221" cy="3168353"/>
          </a:xfrm>
          <a:prstGeom prst="roundRect">
            <a:avLst>
              <a:gd name="adj" fmla="val 53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72000" rIns="36000" bIns="72000" rtlCol="0" anchor="ctr" anchorCtr="0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26 января 2021 года: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содержание и обеспечение деятельности добровольной пожарной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охраны, включая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личного страхования членов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ДПО на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период исполнения ими обязанностей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добровольных пожарных;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б) обеспечение первичных мер пожарной безопасности в границах сельских населенных пунктов, включая: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- создание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целях пожаротушения условий для забора в любое время года воды из источников наружного водоснабжения, расположенных в сельских населенных пунктах и на прилегающих к ним территориях;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- оснащение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территорий общего пользования первичными средствами тушения пожаров и противопожарным инвентарем;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- организацию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принятие мер по оповещению населения и подразделений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государственной противопожарной службы (далее- ГПС) 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пожаре;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- принятие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 по локализации пожара и спасению людей и имущества до прибытия подразделений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ГПС;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- разработку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внесение мероприятий по обеспечению пожарной безопасности в планы, схемы и программы развития территорий поселений и городских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округов.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blackWhite">
          <a:xfrm>
            <a:off x="2065139" y="2997746"/>
            <a:ext cx="8640959" cy="432048"/>
          </a:xfrm>
          <a:prstGeom prst="roundRect">
            <a:avLst>
              <a:gd name="adj" fmla="val 531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2865" tIns="85730" rIns="42865" bIns="85730" rtlCol="0" anchor="ctr" anchorCtr="0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Разрешено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направлять на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обеспечение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мер пожарной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безопасности (с 2016 года)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46996" y="6498659"/>
            <a:ext cx="499263" cy="365210"/>
          </a:xfrm>
        </p:spPr>
        <p:txBody>
          <a:bodyPr vert="horz" lIns="108878" tIns="54439" rIns="108878" bIns="54439" rtlCol="0" anchor="ctr"/>
          <a:lstStyle/>
          <a:p>
            <a:fld id="{148ECE58-DD8F-41A7-82C0-941C977FA5B8}" type="slidenum">
              <a:rPr lang="ru-RU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17426"/>
            <a:ext cx="12195176" cy="792087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ОПЫТ СТЕРЛИБАШЕВСКОГО РАЙОНА ПО СТРОИТЕЛЬСТВУ ТЕПЛЫХ БОКСОВ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:\Письма\2021 год\9_Сентябрь 2021\КЧС. Теплые боксы\Фото\WhatsApp Image 2021-09-07 at 11.35.46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26068"/>
          <a:stretch/>
        </p:blipFill>
        <p:spPr bwMode="auto">
          <a:xfrm>
            <a:off x="1633091" y="1260017"/>
            <a:ext cx="4752528" cy="243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Письма\2021 год\9_Сентябрь 2021\КЧС. Теплые боксы\Фото\WhatsApp Image 2021-09-07 at 11.35.45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7"/>
          <a:stretch/>
        </p:blipFill>
        <p:spPr bwMode="auto">
          <a:xfrm>
            <a:off x="1633090" y="3864427"/>
            <a:ext cx="4752529" cy="267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84952" y="2093009"/>
            <a:ext cx="4945950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ПОКАЗАТЕЛИ: 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Размеры: 12*4,5 метра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Монтаж:  быстровозводимые конструкции                     из сборных утепленных панелей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Вид отопления: газовое/электрическое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Общая стоимость: 600 тыс. руб.</a:t>
            </a:r>
          </a:p>
        </p:txBody>
      </p:sp>
      <p:pic>
        <p:nvPicPr>
          <p:cNvPr id="8" name="Picture 3" descr="D:\Письма\2021 год\9_Сентябрь 2021\КЧС. Теплые боксы\Фото\WhatsApp Image 2021-09-06 at 11.37.53.jpeg">
            <a:extLst>
              <a:ext uri="{FF2B5EF4-FFF2-40B4-BE49-F238E27FC236}">
                <a16:creationId xmlns:a16="http://schemas.microsoft.com/office/drawing/2014/main" xmlns="" id="{3DA4FAB9-23E7-4B98-A807-06AFECB6C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49"/>
          <a:stretch/>
        </p:blipFill>
        <p:spPr bwMode="auto">
          <a:xfrm>
            <a:off x="6684952" y="3864427"/>
            <a:ext cx="4945950" cy="267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29635" y="1094702"/>
            <a:ext cx="5256584" cy="848605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теплых бокса </a:t>
            </a:r>
          </a:p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построены в 2020 году</a:t>
            </a:r>
            <a:endParaRPr lang="ru-RU" b="1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75585" y="6498659"/>
            <a:ext cx="499263" cy="365210"/>
          </a:xfrm>
        </p:spPr>
        <p:txBody>
          <a:bodyPr vert="horz" lIns="108878" tIns="54439" rIns="108878" bIns="54439" rtlCol="0" anchor="ctr"/>
          <a:lstStyle/>
          <a:p>
            <a:fld id="{148ECE58-DD8F-41A7-82C0-941C977FA5B8}" type="slidenum">
              <a:rPr lang="ru-RU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2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0"/>
          <p:cNvSpPr>
            <a:spLocks noChangeArrowheads="1"/>
          </p:cNvSpPr>
          <p:nvPr/>
        </p:nvSpPr>
        <p:spPr bwMode="blackWhite">
          <a:xfrm>
            <a:off x="913012" y="1355866"/>
            <a:ext cx="7632847" cy="806555"/>
          </a:xfrm>
          <a:prstGeom prst="roundRect">
            <a:avLst>
              <a:gd name="adj" fmla="val 5314"/>
            </a:avLst>
          </a:prstGeom>
          <a:gradFill flip="none" rotWithShape="1">
            <a:gsLst>
              <a:gs pos="0">
                <a:srgbClr val="DDE9F7">
                  <a:shade val="30000"/>
                  <a:satMod val="115000"/>
                </a:srgbClr>
              </a:gs>
              <a:gs pos="50000">
                <a:srgbClr val="DDE9F7">
                  <a:shade val="67500"/>
                  <a:satMod val="115000"/>
                </a:srgbClr>
              </a:gs>
              <a:gs pos="100000">
                <a:srgbClr val="DDE9F7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3966" tIns="53988" rIns="35991" bIns="53988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Высокий процент изношенности пожарных автомобилей (старше 20 лет)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blackWhite">
          <a:xfrm>
            <a:off x="8778373" y="1355865"/>
            <a:ext cx="2819687" cy="806555"/>
          </a:xfrm>
          <a:prstGeom prst="roundRect">
            <a:avLst>
              <a:gd name="adj" fmla="val 5314"/>
            </a:avLst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3966" tIns="53988" rIns="35991" bIns="53988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71 %</a:t>
            </a:r>
            <a:endParaRPr lang="ru-RU" sz="2200" b="1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blackWhite">
          <a:xfrm>
            <a:off x="8761883" y="2421682"/>
            <a:ext cx="2836177" cy="806555"/>
          </a:xfrm>
          <a:prstGeom prst="roundRect">
            <a:avLst>
              <a:gd name="adj" fmla="val 5314"/>
            </a:avLst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3966" tIns="53988" rIns="35991" bIns="53988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0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30 лет</a:t>
            </a:r>
            <a:endParaRPr lang="ru-RU" sz="3000" b="1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333450"/>
            <a:ext cx="12195175" cy="359432"/>
          </a:xfrm>
          <a:prstGeom prst="rect">
            <a:avLst/>
          </a:prstGeom>
        </p:spPr>
        <p:txBody>
          <a:bodyPr wrap="square" lIns="81637" tIns="40818" rIns="81637" bIns="40818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СОСТОЯНИЕ ПОЖАРНОЙ ТЕХНИКИ ДОБРОВОЛЬНОЙ ПОЖАРНОЙ ОХРАНЫ</a:t>
            </a:r>
            <a:endParaRPr lang="ru-RU" dirty="0"/>
          </a:p>
        </p:txBody>
      </p:sp>
      <p:pic>
        <p:nvPicPr>
          <p:cNvPr id="1026" name="Picture 2" descr="ДПК Прибельский (пожарные добровольцы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93" y="3489542"/>
            <a:ext cx="508786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20"/>
          <p:cNvSpPr>
            <a:spLocks noChangeArrowheads="1"/>
          </p:cNvSpPr>
          <p:nvPr/>
        </p:nvSpPr>
        <p:spPr bwMode="blackWhite">
          <a:xfrm>
            <a:off x="913012" y="2421682"/>
            <a:ext cx="7607033" cy="806555"/>
          </a:xfrm>
          <a:prstGeom prst="roundRect">
            <a:avLst>
              <a:gd name="adj" fmla="val 5314"/>
            </a:avLst>
          </a:prstGeom>
          <a:gradFill flip="none" rotWithShape="1">
            <a:gsLst>
              <a:gs pos="0">
                <a:srgbClr val="DDE9F7">
                  <a:shade val="30000"/>
                  <a:satMod val="115000"/>
                </a:srgbClr>
              </a:gs>
              <a:gs pos="50000">
                <a:srgbClr val="DDE9F7">
                  <a:shade val="67500"/>
                  <a:satMod val="115000"/>
                </a:srgbClr>
              </a:gs>
              <a:gs pos="100000">
                <a:srgbClr val="DDE9F7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3966" tIns="53988" rIns="35991" bIns="53988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Средний возраст пожарных автомобилей ДПК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13011" y="3487498"/>
            <a:ext cx="5230605" cy="29421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28" tIns="60964" rIns="121928" bIns="60964"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027" y="3665854"/>
            <a:ext cx="4608513" cy="2385276"/>
          </a:xfrm>
          <a:prstGeom prst="rect">
            <a:avLst/>
          </a:prstGeom>
          <a:noFill/>
        </p:spPr>
        <p:txBody>
          <a:bodyPr wrap="square" lIns="121928" tIns="60964" rIns="121928" bIns="60964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Изношенность пожарных автомобилей </a:t>
            </a:r>
            <a:br>
              <a:rPr lang="ru-RU" sz="21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61" indent="-457261">
              <a:buAutoNum type="arabicPeriod"/>
            </a:pPr>
            <a:endParaRPr lang="ru-RU" sz="2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61" indent="-457261">
              <a:buAutoNum type="arabicPeriod"/>
            </a:pPr>
            <a:endParaRPr lang="ru-RU" sz="21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61" indent="-457261">
              <a:buAutoNum type="arabicPeriod"/>
            </a:pPr>
            <a:endParaRPr lang="ru-RU" sz="2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исправно: 38 машин</a:t>
            </a:r>
            <a:endParaRPr lang="ru-RU" sz="2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5" y="4524111"/>
            <a:ext cx="1180844" cy="1057245"/>
          </a:xfrm>
          <a:prstGeom prst="rect">
            <a:avLst/>
          </a:prstGeom>
        </p:spPr>
      </p:pic>
      <p:pic>
        <p:nvPicPr>
          <p:cNvPr id="25" name="Picture 4" descr="http://rospozhsnab.ru/media/k2/galleries/371/a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19" y="4505603"/>
            <a:ext cx="1344499" cy="10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75585" y="6498659"/>
            <a:ext cx="499263" cy="365210"/>
          </a:xfrm>
        </p:spPr>
        <p:txBody>
          <a:bodyPr vert="horz" lIns="108878" tIns="54439" rIns="108878" bIns="54439" rtlCol="0" anchor="ctr"/>
          <a:lstStyle/>
          <a:p>
            <a:fld id="{148ECE58-DD8F-41A7-82C0-941C977FA5B8}" type="slidenum">
              <a:rPr lang="ru-RU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9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0856"/>
            <a:ext cx="12195175" cy="636431"/>
          </a:xfrm>
          <a:prstGeom prst="rect">
            <a:avLst/>
          </a:prstGeom>
        </p:spPr>
        <p:txBody>
          <a:bodyPr wrap="square" lIns="81637" tIns="40818" rIns="81637" bIns="40818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ОКАЗАНИЕ ГОСУДАРСТВЕННОЙ ПОДДЕРЖКИ В ОБЕСПЕЧЕНИИ </a:t>
            </a:r>
            <a:r>
              <a:rPr lang="ru-RU" dirty="0"/>
              <a:t>ДОБРОВОЛЬНОЙ ПОЖАРНОЙ ОХРАНЫ </a:t>
            </a:r>
          </a:p>
          <a:p>
            <a:r>
              <a:rPr lang="ru-RU" dirty="0" smtClean="0"/>
              <a:t>ВЫСВОБОЖДАЕМОЙ ПОЖАРНОЙ </a:t>
            </a:r>
            <a:r>
              <a:rPr lang="ru-RU" dirty="0"/>
              <a:t>ТЕХНИКОЙ В </a:t>
            </a:r>
            <a:r>
              <a:rPr lang="ru-RU" dirty="0" smtClean="0"/>
              <a:t>2017-2021 ГОДАХ</a:t>
            </a:r>
            <a:endParaRPr lang="ru-RU" dirty="0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317717"/>
              </p:ext>
            </p:extLst>
          </p:nvPr>
        </p:nvGraphicFramePr>
        <p:xfrm>
          <a:off x="990742" y="1125538"/>
          <a:ext cx="10723468" cy="338320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501550"/>
                <a:gridCol w="1111274"/>
                <a:gridCol w="3567324"/>
                <a:gridCol w="2625783"/>
                <a:gridCol w="2917537"/>
              </a:tblGrid>
              <a:tr h="569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Государственный комитет Республики Башкортостан              по чрезвычайным ситуациям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Главное управление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МЧС России по Республике Башкортостан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АО «</a:t>
                      </a:r>
                      <a:r>
                        <a:rPr lang="ru-RU" sz="18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Транснефть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-Урал»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 anchor="ctr"/>
                </a:tc>
              </a:tr>
              <a:tr h="425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2017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</a:tr>
              <a:tr h="425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</a:tr>
              <a:tr h="356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</a:tr>
              <a:tr h="363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</a:tr>
              <a:tr h="35698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9 (план)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</a:tr>
              <a:tr h="356984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436" marR="42436" marT="0" marB="0"/>
                </a:tc>
              </a:tr>
            </a:tbl>
          </a:graphicData>
        </a:graphic>
      </p:graphicFrame>
      <p:pic>
        <p:nvPicPr>
          <p:cNvPr id="34" name="Picture 2" descr="C:\Users\Grishin.aa\Desktop\БТП РСЧС - 2019. Отчет\WhatsApp Image 2019-12-19 at 11.50.40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4"/>
          <a:stretch/>
        </p:blipFill>
        <p:spPr bwMode="auto">
          <a:xfrm>
            <a:off x="990741" y="4695459"/>
            <a:ext cx="3653266" cy="1951848"/>
          </a:xfrm>
          <a:prstGeom prst="rect">
            <a:avLst/>
          </a:prstGeom>
          <a:noFill/>
          <a:ln w="222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Grishin.aa\AppData\Local\Microsoft\Windows\Temporary Internet Files\Content.Outlook\BDK81KNP\6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"/>
          <a:stretch/>
        </p:blipFill>
        <p:spPr bwMode="auto">
          <a:xfrm>
            <a:off x="4801443" y="4695459"/>
            <a:ext cx="3384376" cy="195184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Письма\2021 год\4_Апрель 2021\КЧС. Апрель\WhatsApp Image 2021-04-13 at 14.59.33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r="13188"/>
          <a:stretch/>
        </p:blipFill>
        <p:spPr bwMode="auto">
          <a:xfrm>
            <a:off x="8329835" y="4695459"/>
            <a:ext cx="3384375" cy="195184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46996" y="6498659"/>
            <a:ext cx="499263" cy="365210"/>
          </a:xfrm>
        </p:spPr>
        <p:txBody>
          <a:bodyPr vert="horz" lIns="108878" tIns="54439" rIns="108878" bIns="54439" rtlCol="0" anchor="ctr"/>
          <a:lstStyle/>
          <a:p>
            <a:fld id="{148ECE58-DD8F-41A7-82C0-941C977FA5B8}" type="slidenum">
              <a:rPr lang="ru-RU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6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362" y="189434"/>
            <a:ext cx="11955763" cy="663939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ПОДДЕРЖКА ДОБРОВОЛЬНОЙ ПОЖАРНОЙ ОХРАНЫ ОРГАНАМИ МЕСТНОГО 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САМОУПРАВЛЕНИЯ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ПОЛОЖИТЕЛЬНЫЙ ОПЫТ СОЗДАНИЯ ДПО</a:t>
            </a: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blackWhite">
          <a:xfrm>
            <a:off x="3577308" y="3717826"/>
            <a:ext cx="8280920" cy="620306"/>
          </a:xfrm>
          <a:prstGeom prst="roundRect">
            <a:avLst>
              <a:gd name="adj" fmla="val 5314"/>
            </a:avLst>
          </a:prstGeom>
          <a:solidFill>
            <a:schemeClr val="bg1"/>
          </a:solidFill>
          <a:ln>
            <a:noFill/>
          </a:ln>
          <a:effectLst>
            <a:outerShdw blurRad="114300" dist="50800" dir="12000000" sx="103000" sy="103000" algn="b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3966" tIns="53988" rIns="35991" bIns="53988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МОУ «Добровольная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пожарная команда Учалинского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района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Республики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Башкортостан»</a:t>
            </a: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blackWhite">
          <a:xfrm>
            <a:off x="3577307" y="4365898"/>
            <a:ext cx="8280920" cy="580611"/>
          </a:xfrm>
          <a:prstGeom prst="roundRect">
            <a:avLst>
              <a:gd name="adj" fmla="val 5314"/>
            </a:avLst>
          </a:prstGeom>
          <a:solidFill>
            <a:schemeClr val="bg1"/>
          </a:solidFill>
          <a:ln>
            <a:noFill/>
          </a:ln>
          <a:effectLst>
            <a:outerShdw blurRad="114300" dist="50800" dir="12000000" sx="103000" sy="103000" algn="b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3966" tIns="53988" rIns="35991" bIns="53988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МОУ «Добровольная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пожарная команда муниципального района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                 Ишимбайский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район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Республики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Башкортостан»</a:t>
            </a: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blackWhite">
          <a:xfrm>
            <a:off x="3577307" y="4941962"/>
            <a:ext cx="8280920" cy="505211"/>
          </a:xfrm>
          <a:prstGeom prst="roundRect">
            <a:avLst>
              <a:gd name="adj" fmla="val 5314"/>
            </a:avLst>
          </a:prstGeom>
          <a:solidFill>
            <a:schemeClr val="bg1"/>
          </a:solidFill>
          <a:ln>
            <a:noFill/>
          </a:ln>
          <a:effectLst>
            <a:outerShdw blurRad="114300" dist="50800" dir="12000000" sx="103000" sy="103000" algn="b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3966" tIns="53988" rIns="35991" bIns="53988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МОУ «Добровольная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пожарная команда муниципального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района                     </a:t>
            </a:r>
            <a:r>
              <a:rPr lang="ru-RU" sz="1600" b="1" dirty="0" err="1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Бирский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 район Республики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Башкортостан»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blackWhite">
          <a:xfrm>
            <a:off x="3577307" y="5518026"/>
            <a:ext cx="8280920" cy="520400"/>
          </a:xfrm>
          <a:prstGeom prst="roundRect">
            <a:avLst>
              <a:gd name="adj" fmla="val 5314"/>
            </a:avLst>
          </a:prstGeom>
          <a:solidFill>
            <a:schemeClr val="bg1"/>
          </a:solidFill>
          <a:ln>
            <a:noFill/>
          </a:ln>
          <a:effectLst>
            <a:outerShdw blurRad="114300" dist="50800" dir="12000000" sx="103000" sy="103000" algn="b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3966" tIns="53988" rIns="35991" bIns="53988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МОУ «Добровольное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пожарное общество </a:t>
            </a:r>
            <a:r>
              <a:rPr lang="ru-RU" sz="1600" b="1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Куюргазинского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 района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               Республики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Башкортостан»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blackWhite">
          <a:xfrm>
            <a:off x="3577306" y="6110434"/>
            <a:ext cx="8280921" cy="631728"/>
          </a:xfrm>
          <a:prstGeom prst="roundRect">
            <a:avLst>
              <a:gd name="adj" fmla="val 5314"/>
            </a:avLst>
          </a:prstGeom>
          <a:solidFill>
            <a:schemeClr val="bg1"/>
          </a:solidFill>
          <a:ln>
            <a:noFill/>
          </a:ln>
          <a:effectLst>
            <a:outerShdw blurRad="114300" dist="50800" dir="12000000" sx="103000" sy="103000" algn="b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3966" tIns="53988" rIns="35991" bIns="53988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МОО «Добровольная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пожарная команда муниципального района Благовещенский район Республики Башкортостан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»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13" name="Picture 6" descr="CAM002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17" y="3717826"/>
            <a:ext cx="2478287" cy="1368152"/>
          </a:xfrm>
          <a:prstGeom prst="rect">
            <a:avLst/>
          </a:prstGeom>
          <a:noFill/>
          <a:ln w="635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27.userapi.com/impg/V2V2eyt39-OD3Rc5JMez2iAzvAxVrz8Qg7R0_Q/55k2zvFd9DU.jpg?size=604x340&amp;quality=96&amp;sign=7d7a9d2cb6256584caec33e00bff38c6&amp;c_uniq_tag=V0oPAKB6rUrlp1wAmu7JBVKWmf8KkNO8syooQy5vY4U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93" y="5142119"/>
            <a:ext cx="2488587" cy="1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0"/>
          <p:cNvSpPr>
            <a:spLocks noChangeArrowheads="1"/>
          </p:cNvSpPr>
          <p:nvPr/>
        </p:nvSpPr>
        <p:spPr bwMode="blackWhite">
          <a:xfrm>
            <a:off x="985019" y="2421682"/>
            <a:ext cx="10873208" cy="1081275"/>
          </a:xfrm>
          <a:prstGeom prst="roundRect">
            <a:avLst>
              <a:gd name="adj" fmla="val 5314"/>
            </a:avLst>
          </a:prstGeom>
          <a:solidFill>
            <a:schemeClr val="bg1"/>
          </a:solidFill>
          <a:ln>
            <a:noFill/>
          </a:ln>
          <a:effectLst>
            <a:outerShdw blurRad="114300" dist="50800" dir="12000000" sx="103000" sy="103000" algn="b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3966" tIns="53988" rIns="35991" bIns="53988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Органы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местного самоуправления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могут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оказывать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поддержку социально ориентированным некоммерческим организациям,                                                      функционирующим как добровольная пожарная охрана 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blackWhite">
          <a:xfrm>
            <a:off x="985019" y="1197546"/>
            <a:ext cx="10873208" cy="1080120"/>
          </a:xfrm>
          <a:prstGeom prst="roundRect">
            <a:avLst>
              <a:gd name="adj" fmla="val 5314"/>
            </a:avLst>
          </a:prstGeom>
          <a:solidFill>
            <a:schemeClr val="bg1"/>
          </a:solidFill>
          <a:ln>
            <a:noFill/>
          </a:ln>
          <a:effectLst>
            <a:outerShdw blurRad="114300" dist="50800" dir="12000000" sx="103000" sy="103000" algn="b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3966" tIns="53988" rIns="35991" bIns="53988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Организационно-правовая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форма ДПО </a:t>
            </a:r>
            <a:r>
              <a:rPr lang="ru-RU" sz="1800" b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позволяет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 органам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местного самоуправления оказывать поддержку ДПО в соответствии с Законом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«О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добровольной пожарной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охране»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(статьи 5, 11, 12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)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54171" y="6498659"/>
            <a:ext cx="499263" cy="365210"/>
          </a:xfrm>
        </p:spPr>
        <p:txBody>
          <a:bodyPr vert="horz" lIns="108878" tIns="54439" rIns="108878" bIns="54439" rtlCol="0" anchor="ctr"/>
          <a:lstStyle/>
          <a:p>
            <a:fld id="{148ECE58-DD8F-41A7-82C0-941C977FA5B8}" type="slidenum">
              <a:rPr lang="ru-RU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Z_1_Оперативка_509_16x9</Template>
  <TotalTime>10491</TotalTime>
  <Words>1397</Words>
  <Application>Microsoft Office PowerPoint</Application>
  <PresentationFormat>Произвольный</PresentationFormat>
  <Paragraphs>342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Z_1_Президиум Правительство_509_16x9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СТЕРЛИБАШЕВСКОГО РАЙОНА ПО СТРОИТЕЛЬСТВУ ТЕПЛЫХ БОКСОВ</vt:lpstr>
      <vt:lpstr>Презентация PowerPoint</vt:lpstr>
      <vt:lpstr>Презентация PowerPoint</vt:lpstr>
      <vt:lpstr>Презентация PowerPoint</vt:lpstr>
      <vt:lpstr>Презентация PowerPoint</vt:lpstr>
      <vt:lpstr>ДОГОВОРНАЯ ДЕЯТЕЛЬНОСТЬ МОУ «ИШИМБАЙСКАЯ ДОБРОВОЛЬНАЯ ПОЖАРНАЯ КОМАНДА» В 2020-2021 ГОДАХ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Гумеров Фарит Рифович</cp:lastModifiedBy>
  <cp:revision>958</cp:revision>
  <cp:lastPrinted>2021-12-06T11:48:04Z</cp:lastPrinted>
  <dcterms:created xsi:type="dcterms:W3CDTF">2020-09-18T12:06:36Z</dcterms:created>
  <dcterms:modified xsi:type="dcterms:W3CDTF">2021-12-14T13:40:15Z</dcterms:modified>
</cp:coreProperties>
</file>